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Override PartName="/ppt/tags/tag96.xml" ContentType="application/vnd.openxmlformats-officedocument.presentationml.tags+xml"/>
  <Override PartName="/ppt/tags/tag100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85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92.xml" ContentType="application/vnd.openxmlformats-officedocument.presentationml.tag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09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tags/tag105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tags/tag112.xml" ContentType="application/vnd.openxmlformats-officedocument.presentationml.tag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68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64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53.xml" ContentType="application/vnd.openxmlformats-officedocument.presentationml.tags+xml"/>
  <Override PartName="/ppt/tags/tag71.xml" ContentType="application/vnd.openxmlformats-officedocument.presentationml.tags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106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103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4"/>
  </p:notesMasterIdLst>
  <p:sldIdLst>
    <p:sldId id="256" r:id="rId2"/>
    <p:sldId id="349" r:id="rId3"/>
    <p:sldId id="350" r:id="rId4"/>
    <p:sldId id="310" r:id="rId5"/>
    <p:sldId id="259" r:id="rId6"/>
    <p:sldId id="273" r:id="rId7"/>
    <p:sldId id="314" r:id="rId8"/>
    <p:sldId id="284" r:id="rId9"/>
    <p:sldId id="318" r:id="rId10"/>
    <p:sldId id="348" r:id="rId11"/>
    <p:sldId id="358" r:id="rId12"/>
    <p:sldId id="357" r:id="rId13"/>
    <p:sldId id="360" r:id="rId14"/>
    <p:sldId id="362" r:id="rId15"/>
    <p:sldId id="335" r:id="rId16"/>
    <p:sldId id="364" r:id="rId17"/>
    <p:sldId id="365" r:id="rId18"/>
    <p:sldId id="297" r:id="rId19"/>
    <p:sldId id="359" r:id="rId20"/>
    <p:sldId id="353" r:id="rId21"/>
    <p:sldId id="355" r:id="rId22"/>
    <p:sldId id="371" r:id="rId23"/>
    <p:sldId id="370" r:id="rId24"/>
    <p:sldId id="356" r:id="rId25"/>
    <p:sldId id="296" r:id="rId26"/>
    <p:sldId id="372" r:id="rId27"/>
    <p:sldId id="299" r:id="rId28"/>
    <p:sldId id="263" r:id="rId29"/>
    <p:sldId id="373" r:id="rId30"/>
    <p:sldId id="291" r:id="rId31"/>
    <p:sldId id="285" r:id="rId32"/>
    <p:sldId id="282" r:id="rId33"/>
    <p:sldId id="283" r:id="rId34"/>
    <p:sldId id="294" r:id="rId35"/>
    <p:sldId id="293" r:id="rId36"/>
    <p:sldId id="286" r:id="rId37"/>
    <p:sldId id="287" r:id="rId38"/>
    <p:sldId id="361" r:id="rId39"/>
    <p:sldId id="366" r:id="rId40"/>
    <p:sldId id="367" r:id="rId41"/>
    <p:sldId id="368" r:id="rId42"/>
    <p:sldId id="369" r:id="rId43"/>
  </p:sldIdLst>
  <p:sldSz cx="9144000" cy="6858000" type="screen4x3"/>
  <p:notesSz cx="6858000" cy="9144000"/>
  <p:custDataLst>
    <p:tags r:id="rId45"/>
  </p:custData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974" autoAdjust="0"/>
  </p:normalViewPr>
  <p:slideViewPr>
    <p:cSldViewPr>
      <p:cViewPr varScale="1">
        <p:scale>
          <a:sx n="90" d="100"/>
          <a:sy n="90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CB8974-AED6-429A-8C3B-D18EF86C6C1E}" type="datetimeFigureOut">
              <a:rPr kumimoji="1" lang="ja-JP" altLang="en-US" smtClean="0"/>
              <a:pPr/>
              <a:t>2014/2/25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DC440-246E-4508-99B8-5E24205DD69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DC440-246E-4508-99B8-5E24205DD69F}" type="slidenum">
              <a:rPr kumimoji="1" lang="ja-JP" altLang="en-US" smtClean="0"/>
              <a:pPr/>
              <a:t>16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DC440-246E-4508-99B8-5E24205DD69F}" type="slidenum">
              <a:rPr kumimoji="1" lang="ja-JP" altLang="en-US" smtClean="0"/>
              <a:pPr/>
              <a:t>17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B5C1F-B3A7-42C4-859F-CABD7AE7B6C5}" type="slidenum">
              <a:rPr kumimoji="1" lang="ja-JP" altLang="en-US" smtClean="0"/>
              <a:pPr/>
              <a:t>32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B5C1F-B3A7-42C4-859F-CABD7AE7B6C5}" type="slidenum">
              <a:rPr kumimoji="1" lang="ja-JP" altLang="en-US" smtClean="0"/>
              <a:pPr/>
              <a:t>33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492F-2762-4C8B-B712-095A3C642F92}" type="datetime1">
              <a:rPr kumimoji="1" lang="ja-JP" altLang="en-US" smtClean="0"/>
              <a:pPr/>
              <a:t>2014/2/25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Masazumi Honda (HRI)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A97D-D341-4609-9243-01AA56A2A232}" type="datetime1">
              <a:rPr kumimoji="1" lang="ja-JP" altLang="en-US" smtClean="0"/>
              <a:pPr/>
              <a:t>2014/2/25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Masazumi Honda (HRI)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1D4A-271D-4925-A1EF-A4DDB94D6570}" type="datetime1">
              <a:rPr kumimoji="1" lang="ja-JP" altLang="en-US" smtClean="0"/>
              <a:pPr/>
              <a:t>2014/2/25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Masazumi Honda (HRI)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A700C-7DBE-4624-994C-7AC60F5415CF}" type="datetime1">
              <a:rPr kumimoji="1" lang="ja-JP" altLang="en-US" smtClean="0"/>
              <a:pPr/>
              <a:t>2014/2/25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Masazumi Honda (HRI)</a:t>
            </a:r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62BE5-1E23-44C1-9755-4D0411BC25C7}" type="datetime1">
              <a:rPr kumimoji="1" lang="ja-JP" altLang="en-US" smtClean="0"/>
              <a:pPr/>
              <a:t>2014/2/25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Masazumi Honda (HRI)</a:t>
            </a:r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A7E39-6FD5-4B59-9B57-4EE0D96CA778}" type="datetime1">
              <a:rPr kumimoji="1" lang="ja-JP" altLang="en-US" smtClean="0"/>
              <a:pPr/>
              <a:t>2014/2/25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Masazumi Honda (HRI)</a:t>
            </a:r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D05BE-374E-42AD-B8AE-D8B2A4230F39}" type="datetime1">
              <a:rPr kumimoji="1" lang="ja-JP" altLang="en-US" smtClean="0"/>
              <a:pPr/>
              <a:t>2014/2/25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Masazumi Honda (HRI)</a:t>
            </a:r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F84C2-D4DD-4EE9-9221-FE6F07DBED6A}" type="datetime1">
              <a:rPr kumimoji="1" lang="ja-JP" altLang="en-US" smtClean="0"/>
              <a:pPr/>
              <a:t>2014/2/25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Masazumi Honda (HRI)</a:t>
            </a:r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86D9-0DE5-4812-AE73-4862D3B5A138}" type="datetime1">
              <a:rPr kumimoji="1" lang="ja-JP" altLang="en-US" smtClean="0"/>
              <a:pPr/>
              <a:t>2014/2/25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Masazumi Honda (HRI)</a:t>
            </a:r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423D5-8B41-4425-AC3D-CB379B514CDD}" type="datetime1">
              <a:rPr kumimoji="1" lang="ja-JP" altLang="en-US" smtClean="0"/>
              <a:pPr/>
              <a:t>2014/2/25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Masazumi Honda (HRI)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73C1B-D10E-4B8E-8F2E-033A25B72077}" type="datetime1">
              <a:rPr kumimoji="1" lang="ja-JP" altLang="en-US" smtClean="0"/>
              <a:pPr/>
              <a:t>2014/2/25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Masazumi Honda (HRI)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36F76-8C9D-4DB5-805B-C7EDC8622EED}" type="datetime1">
              <a:rPr kumimoji="1" lang="ja-JP" altLang="en-US" smtClean="0"/>
              <a:pPr/>
              <a:t>2014/2/25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 smtClean="0"/>
              <a:t>Masazumi Honda (HRI)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E9315-3594-4BE1-8959-C461ACFE940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5.xml"/><Relationship Id="rId7" Type="http://schemas.openxmlformats.org/officeDocument/2006/relationships/image" Target="../media/image2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.png"/><Relationship Id="rId4" Type="http://schemas.openxmlformats.org/officeDocument/2006/relationships/tags" Target="../tags/tag6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png"/><Relationship Id="rId3" Type="http://schemas.openxmlformats.org/officeDocument/2006/relationships/tags" Target="../tags/tag10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3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image" Target="../media/image12.png"/><Relationship Id="rId5" Type="http://schemas.openxmlformats.org/officeDocument/2006/relationships/tags" Target="../tags/tag12.xml"/><Relationship Id="rId10" Type="http://schemas.openxmlformats.org/officeDocument/2006/relationships/image" Target="../media/image11.png"/><Relationship Id="rId4" Type="http://schemas.openxmlformats.org/officeDocument/2006/relationships/tags" Target="../tags/tag11.xml"/><Relationship Id="rId9" Type="http://schemas.openxmlformats.org/officeDocument/2006/relationships/image" Target="../media/image9.jpeg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9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tags" Target="../tags/tag15.xml"/><Relationship Id="rId16" Type="http://schemas.openxmlformats.org/officeDocument/2006/relationships/image" Target="../media/image22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17.png"/><Relationship Id="rId5" Type="http://schemas.openxmlformats.org/officeDocument/2006/relationships/tags" Target="../tags/tag18.xml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tags" Target="../tags/tag17.xml"/><Relationship Id="rId9" Type="http://schemas.openxmlformats.org/officeDocument/2006/relationships/image" Target="../media/image2.png"/><Relationship Id="rId1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0.png"/><Relationship Id="rId3" Type="http://schemas.openxmlformats.org/officeDocument/2006/relationships/tags" Target="../tags/tag24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9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image" Target="../media/image29.png"/><Relationship Id="rId5" Type="http://schemas.openxmlformats.org/officeDocument/2006/relationships/tags" Target="../tags/tag26.xml"/><Relationship Id="rId10" Type="http://schemas.openxmlformats.org/officeDocument/2006/relationships/image" Target="../media/image28.png"/><Relationship Id="rId4" Type="http://schemas.openxmlformats.org/officeDocument/2006/relationships/tags" Target="../tags/tag25.xml"/><Relationship Id="rId9" Type="http://schemas.openxmlformats.org/officeDocument/2006/relationships/image" Target="../media/image27.png"/><Relationship Id="rId1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2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37.png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image" Target="../media/image2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image" Target="../media/image36.png"/><Relationship Id="rId5" Type="http://schemas.openxmlformats.org/officeDocument/2006/relationships/tags" Target="../tags/tag34.xml"/><Relationship Id="rId15" Type="http://schemas.openxmlformats.org/officeDocument/2006/relationships/image" Target="../media/image39.png"/><Relationship Id="rId10" Type="http://schemas.openxmlformats.org/officeDocument/2006/relationships/image" Target="../media/image35.png"/><Relationship Id="rId4" Type="http://schemas.openxmlformats.org/officeDocument/2006/relationships/tags" Target="../tags/tag33.xml"/><Relationship Id="rId9" Type="http://schemas.openxmlformats.org/officeDocument/2006/relationships/image" Target="../media/image34.png"/><Relationship Id="rId1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39.xml"/><Relationship Id="rId7" Type="http://schemas.openxmlformats.org/officeDocument/2006/relationships/image" Target="../media/image9.jpe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2.png"/><Relationship Id="rId5" Type="http://schemas.openxmlformats.org/officeDocument/2006/relationships/image" Target="../media/image40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tags" Target="../tags/tag42.xml"/><Relationship Id="rId7" Type="http://schemas.openxmlformats.org/officeDocument/2006/relationships/image" Target="../media/image41.pn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45.png"/><Relationship Id="rId5" Type="http://schemas.openxmlformats.org/officeDocument/2006/relationships/tags" Target="../tags/tag44.xml"/><Relationship Id="rId10" Type="http://schemas.openxmlformats.org/officeDocument/2006/relationships/image" Target="../media/image44.png"/><Relationship Id="rId4" Type="http://schemas.openxmlformats.org/officeDocument/2006/relationships/tags" Target="../tags/tag43.xml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tags" Target="../tags/tag47.xml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50.png"/><Relationship Id="rId5" Type="http://schemas.openxmlformats.org/officeDocument/2006/relationships/tags" Target="../tags/tag49.xml"/><Relationship Id="rId10" Type="http://schemas.openxmlformats.org/officeDocument/2006/relationships/image" Target="../media/image49.png"/><Relationship Id="rId4" Type="http://schemas.openxmlformats.org/officeDocument/2006/relationships/tags" Target="../tags/tag48.xml"/><Relationship Id="rId9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57.xml"/><Relationship Id="rId13" Type="http://schemas.openxmlformats.org/officeDocument/2006/relationships/tags" Target="../tags/tag62.xml"/><Relationship Id="rId18" Type="http://schemas.openxmlformats.org/officeDocument/2006/relationships/image" Target="../media/image55.png"/><Relationship Id="rId26" Type="http://schemas.openxmlformats.org/officeDocument/2006/relationships/image" Target="../media/image62.png"/><Relationship Id="rId3" Type="http://schemas.openxmlformats.org/officeDocument/2006/relationships/tags" Target="../tags/tag52.xml"/><Relationship Id="rId21" Type="http://schemas.openxmlformats.org/officeDocument/2006/relationships/image" Target="../media/image57.png"/><Relationship Id="rId7" Type="http://schemas.openxmlformats.org/officeDocument/2006/relationships/tags" Target="../tags/tag56.xml"/><Relationship Id="rId12" Type="http://schemas.openxmlformats.org/officeDocument/2006/relationships/tags" Target="../tags/tag61.xml"/><Relationship Id="rId17" Type="http://schemas.openxmlformats.org/officeDocument/2006/relationships/image" Target="../media/image54.png"/><Relationship Id="rId25" Type="http://schemas.openxmlformats.org/officeDocument/2006/relationships/image" Target="../media/image61.png"/><Relationship Id="rId2" Type="http://schemas.openxmlformats.org/officeDocument/2006/relationships/tags" Target="../tags/tag51.xml"/><Relationship Id="rId16" Type="http://schemas.openxmlformats.org/officeDocument/2006/relationships/image" Target="../media/image53.png"/><Relationship Id="rId20" Type="http://schemas.openxmlformats.org/officeDocument/2006/relationships/image" Target="../media/image56.png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tags" Target="../tags/tag60.xml"/><Relationship Id="rId24" Type="http://schemas.openxmlformats.org/officeDocument/2006/relationships/image" Target="../media/image60.png"/><Relationship Id="rId5" Type="http://schemas.openxmlformats.org/officeDocument/2006/relationships/tags" Target="../tags/tag54.xml"/><Relationship Id="rId15" Type="http://schemas.openxmlformats.org/officeDocument/2006/relationships/notesSlide" Target="../notesSlides/notesSlide1.xml"/><Relationship Id="rId23" Type="http://schemas.openxmlformats.org/officeDocument/2006/relationships/image" Target="../media/image59.png"/><Relationship Id="rId10" Type="http://schemas.openxmlformats.org/officeDocument/2006/relationships/tags" Target="../tags/tag59.xml"/><Relationship Id="rId19" Type="http://schemas.openxmlformats.org/officeDocument/2006/relationships/image" Target="../media/image9.jpeg"/><Relationship Id="rId4" Type="http://schemas.openxmlformats.org/officeDocument/2006/relationships/tags" Target="../tags/tag53.xml"/><Relationship Id="rId9" Type="http://schemas.openxmlformats.org/officeDocument/2006/relationships/tags" Target="../tags/tag58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58.png"/><Relationship Id="rId27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13" Type="http://schemas.openxmlformats.org/officeDocument/2006/relationships/tags" Target="../tags/tag75.xml"/><Relationship Id="rId18" Type="http://schemas.openxmlformats.org/officeDocument/2006/relationships/image" Target="../media/image56.png"/><Relationship Id="rId26" Type="http://schemas.openxmlformats.org/officeDocument/2006/relationships/image" Target="../media/image68.png"/><Relationship Id="rId3" Type="http://schemas.openxmlformats.org/officeDocument/2006/relationships/tags" Target="../tags/tag65.xml"/><Relationship Id="rId21" Type="http://schemas.openxmlformats.org/officeDocument/2006/relationships/image" Target="../media/image60.png"/><Relationship Id="rId7" Type="http://schemas.openxmlformats.org/officeDocument/2006/relationships/tags" Target="../tags/tag69.xml"/><Relationship Id="rId12" Type="http://schemas.openxmlformats.org/officeDocument/2006/relationships/tags" Target="../tags/tag74.xml"/><Relationship Id="rId17" Type="http://schemas.openxmlformats.org/officeDocument/2006/relationships/image" Target="../media/image9.jpeg"/><Relationship Id="rId25" Type="http://schemas.openxmlformats.org/officeDocument/2006/relationships/image" Target="../media/image67.png"/><Relationship Id="rId2" Type="http://schemas.openxmlformats.org/officeDocument/2006/relationships/tags" Target="../tags/tag64.xml"/><Relationship Id="rId16" Type="http://schemas.openxmlformats.org/officeDocument/2006/relationships/image" Target="../media/image64.png"/><Relationship Id="rId20" Type="http://schemas.openxmlformats.org/officeDocument/2006/relationships/image" Target="../media/image59.png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11" Type="http://schemas.openxmlformats.org/officeDocument/2006/relationships/tags" Target="../tags/tag73.xml"/><Relationship Id="rId24" Type="http://schemas.openxmlformats.org/officeDocument/2006/relationships/image" Target="../media/image66.png"/><Relationship Id="rId5" Type="http://schemas.openxmlformats.org/officeDocument/2006/relationships/tags" Target="../tags/tag67.xml"/><Relationship Id="rId15" Type="http://schemas.openxmlformats.org/officeDocument/2006/relationships/notesSlide" Target="../notesSlides/notesSlide2.xml"/><Relationship Id="rId23" Type="http://schemas.openxmlformats.org/officeDocument/2006/relationships/image" Target="../media/image65.png"/><Relationship Id="rId10" Type="http://schemas.openxmlformats.org/officeDocument/2006/relationships/tags" Target="../tags/tag72.xml"/><Relationship Id="rId19" Type="http://schemas.openxmlformats.org/officeDocument/2006/relationships/image" Target="../media/image57.png"/><Relationship Id="rId4" Type="http://schemas.openxmlformats.org/officeDocument/2006/relationships/tags" Target="../tags/tag66.xml"/><Relationship Id="rId9" Type="http://schemas.openxmlformats.org/officeDocument/2006/relationships/tags" Target="../tags/tag71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63.png"/><Relationship Id="rId27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tags" Target="../tags/tag78.xml"/><Relationship Id="rId7" Type="http://schemas.openxmlformats.org/officeDocument/2006/relationships/image" Target="../media/image71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image" Target="../media/image70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3.png"/><Relationship Id="rId4" Type="http://schemas.openxmlformats.org/officeDocument/2006/relationships/tags" Target="../tags/tag79.xml"/><Relationship Id="rId9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tags" Target="../tags/tag82.xml"/><Relationship Id="rId7" Type="http://schemas.openxmlformats.org/officeDocument/2006/relationships/image" Target="../media/image74.pn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78.png"/><Relationship Id="rId5" Type="http://schemas.openxmlformats.org/officeDocument/2006/relationships/tags" Target="../tags/tag84.xml"/><Relationship Id="rId10" Type="http://schemas.openxmlformats.org/officeDocument/2006/relationships/image" Target="../media/image77.png"/><Relationship Id="rId4" Type="http://schemas.openxmlformats.org/officeDocument/2006/relationships/tags" Target="../tags/tag83.xml"/><Relationship Id="rId9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tags" Target="../tags/tag87.xml"/><Relationship Id="rId7" Type="http://schemas.openxmlformats.org/officeDocument/2006/relationships/image" Target="../media/image81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8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tags" Target="../tags/tag90.xml"/><Relationship Id="rId7" Type="http://schemas.openxmlformats.org/officeDocument/2006/relationships/image" Target="../media/image84.pn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88.png"/><Relationship Id="rId5" Type="http://schemas.openxmlformats.org/officeDocument/2006/relationships/tags" Target="../tags/tag92.xml"/><Relationship Id="rId10" Type="http://schemas.openxmlformats.org/officeDocument/2006/relationships/image" Target="../media/image87.png"/><Relationship Id="rId4" Type="http://schemas.openxmlformats.org/officeDocument/2006/relationships/tags" Target="../tags/tag91.xml"/><Relationship Id="rId9" Type="http://schemas.openxmlformats.org/officeDocument/2006/relationships/image" Target="../media/image8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1.png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97.xml"/><Relationship Id="rId7" Type="http://schemas.openxmlformats.org/officeDocument/2006/relationships/image" Target="../media/image92.png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image" Target="../media/image91.png"/><Relationship Id="rId5" Type="http://schemas.openxmlformats.org/officeDocument/2006/relationships/image" Target="../media/image84.png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8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tags" Target="../tags/tag101.xml"/><Relationship Id="rId7" Type="http://schemas.openxmlformats.org/officeDocument/2006/relationships/image" Target="../media/image9.jpeg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13" Type="http://schemas.openxmlformats.org/officeDocument/2006/relationships/image" Target="../media/image107.png"/><Relationship Id="rId3" Type="http://schemas.openxmlformats.org/officeDocument/2006/relationships/tags" Target="../tags/tag104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06.png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tags" Target="../tags/tag107.xml"/><Relationship Id="rId11" Type="http://schemas.openxmlformats.org/officeDocument/2006/relationships/image" Target="../media/image105.png"/><Relationship Id="rId5" Type="http://schemas.openxmlformats.org/officeDocument/2006/relationships/tags" Target="../tags/tag106.xml"/><Relationship Id="rId10" Type="http://schemas.openxmlformats.org/officeDocument/2006/relationships/image" Target="../media/image104.png"/><Relationship Id="rId4" Type="http://schemas.openxmlformats.org/officeDocument/2006/relationships/tags" Target="../tags/tag105.xml"/><Relationship Id="rId9" Type="http://schemas.openxmlformats.org/officeDocument/2006/relationships/image" Target="../media/image103.png"/><Relationship Id="rId14" Type="http://schemas.openxmlformats.org/officeDocument/2006/relationships/image" Target="../media/image10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tags" Target="../tags/tag110.xml"/><Relationship Id="rId7" Type="http://schemas.openxmlformats.org/officeDocument/2006/relationships/notesSlide" Target="../notesSlides/notesSlide4.xml"/><Relationship Id="rId12" Type="http://schemas.openxmlformats.org/officeDocument/2006/relationships/image" Target="../media/image113.png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12.png"/><Relationship Id="rId5" Type="http://schemas.openxmlformats.org/officeDocument/2006/relationships/tags" Target="../tags/tag112.xml"/><Relationship Id="rId10" Type="http://schemas.openxmlformats.org/officeDocument/2006/relationships/image" Target="../media/image111.png"/><Relationship Id="rId4" Type="http://schemas.openxmlformats.org/officeDocument/2006/relationships/tags" Target="../tags/tag111.xml"/><Relationship Id="rId9" Type="http://schemas.openxmlformats.org/officeDocument/2006/relationships/image" Target="../media/image11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10" Type="http://schemas.openxmlformats.org/officeDocument/2006/relationships/image" Target="../media/image122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3.xml"/><Relationship Id="rId4" Type="http://schemas.openxmlformats.org/officeDocument/2006/relationships/image" Target="../media/image1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10" Type="http://schemas.openxmlformats.org/officeDocument/2006/relationships/image" Target="../media/image146.png"/><Relationship Id="rId4" Type="http://schemas.openxmlformats.org/officeDocument/2006/relationships/image" Target="../media/image140.png"/><Relationship Id="rId9" Type="http://schemas.openxmlformats.org/officeDocument/2006/relationships/image" Target="../media/image1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角丸四角形 11"/>
          <p:cNvSpPr/>
          <p:nvPr/>
        </p:nvSpPr>
        <p:spPr>
          <a:xfrm>
            <a:off x="142075" y="4797152"/>
            <a:ext cx="8856984" cy="1296144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16024" y="332656"/>
            <a:ext cx="8060432" cy="2304256"/>
          </a:xfrm>
        </p:spPr>
        <p:txBody>
          <a:bodyPr>
            <a:noAutofit/>
          </a:bodyPr>
          <a:lstStyle/>
          <a:p>
            <a:r>
              <a:rPr kumimoji="1" lang="en-US" altLang="ja-JP" sz="4800" dirty="0" smtClean="0"/>
              <a:t>Higgs branch localization of </a:t>
            </a:r>
            <a:br>
              <a:rPr kumimoji="1" lang="en-US" altLang="ja-JP" sz="4800" dirty="0" smtClean="0"/>
            </a:br>
            <a:r>
              <a:rPr lang="en-US" altLang="ja-JP" sz="4800" dirty="0" smtClean="0"/>
              <a:t>3d              theories</a:t>
            </a:r>
            <a:endParaRPr kumimoji="1" lang="ja-JP" altLang="en-US" sz="48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59632" y="2518048"/>
            <a:ext cx="6400800" cy="766936"/>
          </a:xfrm>
        </p:spPr>
        <p:txBody>
          <a:bodyPr>
            <a:normAutofit/>
          </a:bodyPr>
          <a:lstStyle/>
          <a:p>
            <a:r>
              <a:rPr kumimoji="1" lang="en-US" altLang="ja-JP" sz="4000" u="sng" dirty="0" err="1" smtClean="0">
                <a:solidFill>
                  <a:schemeClr val="tx1"/>
                </a:solidFill>
              </a:rPr>
              <a:t>Masa</a:t>
            </a:r>
            <a:r>
              <a:rPr lang="en-US" altLang="ja-JP" sz="4000" u="sng" dirty="0" err="1" smtClean="0">
                <a:solidFill>
                  <a:schemeClr val="tx1"/>
                </a:solidFill>
              </a:rPr>
              <a:t>zumi</a:t>
            </a:r>
            <a:r>
              <a:rPr lang="en-US" altLang="ja-JP" sz="4000" u="sng" dirty="0" smtClean="0">
                <a:solidFill>
                  <a:schemeClr val="tx1"/>
                </a:solidFill>
              </a:rPr>
              <a:t> Honda </a:t>
            </a:r>
            <a:endParaRPr kumimoji="1" lang="ja-JP" altLang="en-US" sz="4000" u="sng" dirty="0">
              <a:solidFill>
                <a:schemeClr val="tx1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316605" y="6309320"/>
            <a:ext cx="26592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/>
              <a:t>Kavli</a:t>
            </a:r>
            <a:r>
              <a:rPr kumimoji="1" lang="en-US" altLang="ja-JP" sz="2000" dirty="0" smtClean="0"/>
              <a:t> IPMU MS seminar </a:t>
            </a:r>
            <a:endParaRPr kumimoji="1"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51520" y="6309320"/>
            <a:ext cx="1540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25th,Feb,2014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9512" y="4869160"/>
            <a:ext cx="3664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chemeClr val="bg1"/>
                </a:solidFill>
              </a:rPr>
              <a:t>Based on collaboration with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14083" y="5373216"/>
            <a:ext cx="8966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solidFill>
                  <a:schemeClr val="bg1"/>
                </a:solidFill>
              </a:rPr>
              <a:t>Masashi </a:t>
            </a:r>
            <a:r>
              <a:rPr kumimoji="1" lang="en-US" altLang="ja-JP" sz="2800" dirty="0" err="1" smtClean="0">
                <a:solidFill>
                  <a:schemeClr val="bg1"/>
                </a:solidFill>
              </a:rPr>
              <a:t>Fujitsuka</a:t>
            </a:r>
            <a:r>
              <a:rPr kumimoji="1" lang="en-US" altLang="ja-JP" sz="2800" dirty="0" smtClean="0">
                <a:solidFill>
                  <a:schemeClr val="bg1"/>
                </a:solidFill>
              </a:rPr>
              <a:t> (SOKENDAI) &amp; Yutaka Yoshida (KEK</a:t>
            </a:r>
            <a:r>
              <a:rPr kumimoji="1" lang="ja-JP" altLang="en-US" sz="2400" dirty="0" smtClean="0">
                <a:solidFill>
                  <a:schemeClr val="bg1"/>
                </a:solidFill>
              </a:rPr>
              <a:t>→</a:t>
            </a:r>
            <a:r>
              <a:rPr lang="en-US" altLang="ja-JP" sz="2800" dirty="0" smtClean="0">
                <a:solidFill>
                  <a:schemeClr val="bg1"/>
                </a:solidFill>
              </a:rPr>
              <a:t>KIAS</a:t>
            </a:r>
            <a:r>
              <a:rPr kumimoji="1" lang="en-US" altLang="ja-JP" sz="2800" dirty="0" smtClean="0">
                <a:solidFill>
                  <a:schemeClr val="bg1"/>
                </a:solidFill>
              </a:rPr>
              <a:t>)</a:t>
            </a:r>
            <a:endParaRPr kumimoji="1" lang="ja-JP" altLang="en-US" sz="2800" dirty="0">
              <a:solidFill>
                <a:schemeClr val="bg1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369241" y="3501008"/>
            <a:ext cx="58670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Harish-Chandra Research Institute</a:t>
            </a:r>
            <a:endParaRPr kumimoji="1" lang="ja-JP" altLang="en-US" sz="3200" dirty="0"/>
          </a:p>
        </p:txBody>
      </p:sp>
      <p:pic>
        <p:nvPicPr>
          <p:cNvPr id="9" name="図 8" descr="logo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17374" y="3573016"/>
            <a:ext cx="450971" cy="448911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6114351" y="4222829"/>
            <a:ext cx="2994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Ref.: arXiv:1312.3627 [</a:t>
            </a:r>
            <a:r>
              <a:rPr kumimoji="1" lang="en-US" altLang="ja-JP" dirty="0" err="1" smtClean="0"/>
              <a:t>hep-th</a:t>
            </a:r>
            <a:r>
              <a:rPr kumimoji="1" lang="en-US" altLang="ja-JP" dirty="0" smtClean="0"/>
              <a:t>]</a:t>
            </a:r>
            <a:endParaRPr kumimoji="1" lang="ja-JP" altLang="en-US" dirty="0"/>
          </a:p>
        </p:txBody>
      </p:sp>
      <p:pic>
        <p:nvPicPr>
          <p:cNvPr id="11" name="図 10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3180801" y="1628800"/>
            <a:ext cx="1535215" cy="432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611560" y="1124744"/>
            <a:ext cx="56393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800" dirty="0" smtClean="0">
                <a:solidFill>
                  <a:srgbClr val="C00000"/>
                </a:solidFill>
              </a:rPr>
              <a:t>3d</a:t>
            </a:r>
            <a:r>
              <a:rPr lang="en-US" altLang="ja-JP" sz="4800" dirty="0" smtClean="0"/>
              <a:t> SUSY gauge theory</a:t>
            </a:r>
            <a:endParaRPr kumimoji="1" lang="ja-JP" altLang="en-US" sz="48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95536" y="2009745"/>
            <a:ext cx="84996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dirty="0" smtClean="0"/>
              <a:t>⊃</a:t>
            </a:r>
            <a:r>
              <a:rPr lang="en-US" altLang="ja-JP" sz="4000" dirty="0" smtClean="0"/>
              <a:t>Various dualities expected from string</a:t>
            </a:r>
            <a:endParaRPr kumimoji="1" lang="ja-JP" altLang="en-US" sz="40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043608" y="2585809"/>
            <a:ext cx="71287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3d mirror symmetry, </a:t>
            </a:r>
            <a:r>
              <a:rPr lang="en-US" altLang="ja-JP" sz="2000" dirty="0" err="1" smtClean="0"/>
              <a:t>Giveon-Kutasov</a:t>
            </a:r>
            <a:r>
              <a:rPr lang="en-US" altLang="ja-JP" sz="2000" dirty="0" smtClean="0"/>
              <a:t> duality, </a:t>
            </a:r>
            <a:r>
              <a:rPr lang="en-US" altLang="ja-JP" sz="2000" dirty="0" err="1" smtClean="0"/>
              <a:t>Aharony</a:t>
            </a:r>
            <a:r>
              <a:rPr lang="en-US" altLang="ja-JP" sz="2000" dirty="0" smtClean="0"/>
              <a:t> duality,</a:t>
            </a:r>
          </a:p>
          <a:p>
            <a:r>
              <a:rPr lang="en-US" altLang="ja-JP" sz="2000" dirty="0" err="1" smtClean="0"/>
              <a:t>Jafferis</a:t>
            </a:r>
            <a:r>
              <a:rPr lang="en-US" altLang="ja-JP" sz="2000" dirty="0" smtClean="0"/>
              <a:t>-Yin duality, 6=3+3 AGT, and so on…</a:t>
            </a:r>
            <a:endParaRPr lang="ja-JP" altLang="en-US" sz="2800" dirty="0" smtClean="0"/>
          </a:p>
          <a:p>
            <a:endParaRPr kumimoji="1" lang="ja-JP" altLang="en-US" sz="20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20589" y="3480683"/>
            <a:ext cx="71757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dirty="0" smtClean="0"/>
              <a:t>⊃</a:t>
            </a:r>
            <a:r>
              <a:rPr lang="en-US" altLang="ja-JP" sz="4000" dirty="0" smtClean="0"/>
              <a:t>Effective theories of M2-branes</a:t>
            </a:r>
            <a:endParaRPr kumimoji="1" lang="ja-JP" altLang="en-US" sz="40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51520" y="4788441"/>
            <a:ext cx="25837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Detailed study</a:t>
            </a:r>
            <a:endParaRPr kumimoji="1" lang="ja-JP" altLang="en-US" sz="3200" dirty="0"/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2979320" y="5129317"/>
            <a:ext cx="720080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3915424" y="4849996"/>
            <a:ext cx="51771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New aspects of string/M-theory??</a:t>
            </a:r>
            <a:endParaRPr kumimoji="1" lang="ja-JP" altLang="en-US" sz="28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7436632" y="4044553"/>
            <a:ext cx="1455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solidFill>
                  <a:srgbClr val="00B050"/>
                </a:solidFill>
              </a:rPr>
              <a:t>[Typically, ABJM ’08]</a:t>
            </a:r>
            <a:endParaRPr kumimoji="1" lang="ja-JP" altLang="en-US" sz="1200" dirty="0">
              <a:solidFill>
                <a:srgbClr val="00B050"/>
              </a:solidFill>
            </a:endParaRPr>
          </a:p>
        </p:txBody>
      </p:sp>
      <p:sp>
        <p:nvSpPr>
          <p:cNvPr id="11" name="スライド番号プレースホル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4000" u="sng" dirty="0" smtClean="0"/>
              <a:t>Our strategy</a:t>
            </a:r>
            <a:endParaRPr kumimoji="1" lang="ja-JP" altLang="en-US" sz="4000" u="sng" dirty="0"/>
          </a:p>
        </p:txBody>
      </p:sp>
      <p:pic>
        <p:nvPicPr>
          <p:cNvPr id="4" name="図 3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lum/>
          </a:blip>
          <a:stretch>
            <a:fillRect/>
          </a:stretch>
        </p:blipFill>
        <p:spPr>
          <a:xfrm>
            <a:off x="3275856" y="1484784"/>
            <a:ext cx="2639478" cy="792088"/>
          </a:xfrm>
          <a:prstGeom prst="rect">
            <a:avLst/>
          </a:prstGeom>
        </p:spPr>
      </p:pic>
      <p:cxnSp>
        <p:nvCxnSpPr>
          <p:cNvPr id="6" name="直線矢印コネクタ 5"/>
          <p:cNvCxnSpPr/>
          <p:nvPr/>
        </p:nvCxnSpPr>
        <p:spPr>
          <a:xfrm flipH="1">
            <a:off x="2627784" y="2492896"/>
            <a:ext cx="1296144" cy="129614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>
            <a:off x="1331640" y="313167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 smtClean="0">
                <a:solidFill>
                  <a:srgbClr val="00B050"/>
                </a:solidFill>
              </a:rPr>
              <a:t>[Hama-</a:t>
            </a:r>
            <a:r>
              <a:rPr kumimoji="1" lang="en-US" altLang="ja-JP" sz="900" dirty="0" err="1" smtClean="0">
                <a:solidFill>
                  <a:srgbClr val="00B050"/>
                </a:solidFill>
              </a:rPr>
              <a:t>Hosomichi</a:t>
            </a:r>
            <a:r>
              <a:rPr lang="en-US" altLang="ja-JP" sz="900" dirty="0" smtClean="0">
                <a:solidFill>
                  <a:srgbClr val="00B050"/>
                </a:solidFill>
              </a:rPr>
              <a:t>-Lee  ’11, </a:t>
            </a:r>
          </a:p>
          <a:p>
            <a:r>
              <a:rPr kumimoji="1" lang="en-US" altLang="ja-JP" sz="900" dirty="0" smtClean="0">
                <a:solidFill>
                  <a:srgbClr val="00B050"/>
                </a:solidFill>
              </a:rPr>
              <a:t>  Imamura-Yokoyama, etc…]</a:t>
            </a:r>
            <a:endParaRPr kumimoji="1" lang="ja-JP" altLang="en-US" sz="900" dirty="0">
              <a:solidFill>
                <a:srgbClr val="00B05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51520" y="908720"/>
            <a:ext cx="82114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We study partition function </a:t>
            </a:r>
            <a:r>
              <a:rPr lang="en-US" altLang="ja-JP" sz="2000" dirty="0" smtClean="0"/>
              <a:t>of</a:t>
            </a:r>
            <a:r>
              <a:rPr kumimoji="1" lang="en-US" altLang="ja-JP" sz="2000" dirty="0" smtClean="0"/>
              <a:t>                  SUSY gauge theory on S</a:t>
            </a:r>
            <a:r>
              <a:rPr kumimoji="1" lang="en-US" altLang="ja-JP" sz="2000" baseline="-25000" dirty="0" smtClean="0"/>
              <a:t>b</a:t>
            </a:r>
            <a:r>
              <a:rPr kumimoji="1" lang="en-US" altLang="ja-JP" sz="2000" baseline="30000" dirty="0" smtClean="0"/>
              <a:t>3</a:t>
            </a:r>
            <a:r>
              <a:rPr kumimoji="1" lang="en-US" altLang="ja-JP" sz="2000" dirty="0" smtClean="0"/>
              <a:t> and S</a:t>
            </a:r>
            <a:r>
              <a:rPr kumimoji="1" lang="en-US" altLang="ja-JP" sz="2000" baseline="30000" dirty="0" smtClean="0"/>
              <a:t>2</a:t>
            </a:r>
            <a:r>
              <a:rPr kumimoji="1" lang="en-US" altLang="ja-JP" sz="2000" dirty="0" smtClean="0"/>
              <a:t>xS</a:t>
            </a:r>
            <a:r>
              <a:rPr kumimoji="1" lang="en-US" altLang="ja-JP" sz="2000" baseline="30000" dirty="0" smtClean="0"/>
              <a:t>1</a:t>
            </a:r>
            <a:r>
              <a:rPr kumimoji="1" lang="en-US" altLang="ja-JP" sz="2000" dirty="0" smtClean="0"/>
              <a:t> </a:t>
            </a:r>
            <a:endParaRPr kumimoji="1" lang="ja-JP" altLang="en-US" sz="2000" dirty="0"/>
          </a:p>
        </p:txBody>
      </p:sp>
      <p:pic>
        <p:nvPicPr>
          <p:cNvPr id="10" name="図 9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lum/>
          </a:blip>
          <a:stretch>
            <a:fillRect/>
          </a:stretch>
        </p:blipFill>
        <p:spPr>
          <a:xfrm>
            <a:off x="3563888" y="980728"/>
            <a:ext cx="792088" cy="222913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899592" y="2494637"/>
            <a:ext cx="23673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Localization</a:t>
            </a:r>
          </a:p>
          <a:p>
            <a:r>
              <a:rPr lang="en-US" altLang="ja-JP" dirty="0" smtClean="0"/>
              <a:t>w/ certain deformation</a:t>
            </a:r>
            <a:endParaRPr kumimoji="1" lang="ja-JP" altLang="en-US" dirty="0"/>
          </a:p>
        </p:txBody>
      </p:sp>
      <p:pic>
        <p:nvPicPr>
          <p:cNvPr id="13" name="図 12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lum/>
          </a:blip>
          <a:stretch>
            <a:fillRect/>
          </a:stretch>
        </p:blipFill>
        <p:spPr>
          <a:xfrm>
            <a:off x="467547" y="3904252"/>
            <a:ext cx="3024333" cy="604867"/>
          </a:xfrm>
          <a:prstGeom prst="rect">
            <a:avLst/>
          </a:prstGeom>
        </p:spPr>
      </p:pic>
      <p:cxnSp>
        <p:nvCxnSpPr>
          <p:cNvPr id="15" name="直線矢印コネクタ 14"/>
          <p:cNvCxnSpPr/>
          <p:nvPr/>
        </p:nvCxnSpPr>
        <p:spPr>
          <a:xfrm>
            <a:off x="3923928" y="4206280"/>
            <a:ext cx="1440160" cy="1480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4123936" y="3630216"/>
            <a:ext cx="9521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Explicit </a:t>
            </a:r>
          </a:p>
          <a:p>
            <a:r>
              <a:rPr kumimoji="1" lang="en-US" altLang="ja-JP" sz="1400" dirty="0" smtClean="0"/>
              <a:t>evaluation</a:t>
            </a:r>
            <a:endParaRPr kumimoji="1" lang="ja-JP" altLang="en-US" sz="14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995936" y="4293096"/>
            <a:ext cx="13681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 smtClean="0">
                <a:solidFill>
                  <a:srgbClr val="00B050"/>
                </a:solidFill>
              </a:rPr>
              <a:t>[</a:t>
            </a:r>
            <a:r>
              <a:rPr kumimoji="1" lang="en-US" altLang="ja-JP" sz="900" dirty="0" err="1" smtClean="0">
                <a:solidFill>
                  <a:srgbClr val="00B050"/>
                </a:solidFill>
              </a:rPr>
              <a:t>Pasquetti</a:t>
            </a:r>
            <a:r>
              <a:rPr kumimoji="1" lang="en-US" altLang="ja-JP" sz="900" dirty="0" smtClean="0">
                <a:solidFill>
                  <a:srgbClr val="00B050"/>
                </a:solidFill>
              </a:rPr>
              <a:t>, </a:t>
            </a:r>
            <a:r>
              <a:rPr lang="en-US" altLang="ja-JP" sz="900" dirty="0" err="1" smtClean="0">
                <a:solidFill>
                  <a:srgbClr val="00B050"/>
                </a:solidFill>
              </a:rPr>
              <a:t>T</a:t>
            </a:r>
            <a:r>
              <a:rPr kumimoji="1" lang="en-US" altLang="ja-JP" sz="900" dirty="0" err="1" smtClean="0">
                <a:solidFill>
                  <a:srgbClr val="00B050"/>
                </a:solidFill>
              </a:rPr>
              <a:t>aki</a:t>
            </a:r>
            <a:r>
              <a:rPr kumimoji="1" lang="en-US" altLang="ja-JP" sz="900" dirty="0" smtClean="0">
                <a:solidFill>
                  <a:srgbClr val="00B050"/>
                </a:solidFill>
              </a:rPr>
              <a:t>, etc…]</a:t>
            </a:r>
            <a:endParaRPr kumimoji="1" lang="ja-JP" altLang="en-US" sz="900" dirty="0">
              <a:solidFill>
                <a:srgbClr val="00B050"/>
              </a:solidFill>
            </a:endParaRPr>
          </a:p>
        </p:txBody>
      </p:sp>
      <p:sp>
        <p:nvSpPr>
          <p:cNvPr id="21" name="大かっこ 20"/>
          <p:cNvSpPr/>
          <p:nvPr/>
        </p:nvSpPr>
        <p:spPr>
          <a:xfrm>
            <a:off x="395536" y="4941168"/>
            <a:ext cx="3168352" cy="936104"/>
          </a:xfrm>
          <a:prstGeom prst="bracketPair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大かっこ 21"/>
          <p:cNvSpPr/>
          <p:nvPr/>
        </p:nvSpPr>
        <p:spPr>
          <a:xfrm>
            <a:off x="5580112" y="4941168"/>
            <a:ext cx="3456384" cy="936104"/>
          </a:xfrm>
          <a:prstGeom prst="bracketPair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611560" y="4869160"/>
            <a:ext cx="1093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Ex.) SQED</a:t>
            </a:r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724128" y="4797152"/>
            <a:ext cx="1093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Ex.) SQED</a:t>
            </a:r>
            <a:endParaRPr kumimoji="1" lang="ja-JP" altLang="en-US" dirty="0"/>
          </a:p>
        </p:txBody>
      </p:sp>
      <p:pic>
        <p:nvPicPr>
          <p:cNvPr id="26" name="図 25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lum/>
          </a:blip>
          <a:stretch>
            <a:fillRect/>
          </a:stretch>
        </p:blipFill>
        <p:spPr>
          <a:xfrm>
            <a:off x="5724128" y="3933056"/>
            <a:ext cx="2758941" cy="478217"/>
          </a:xfrm>
          <a:prstGeom prst="rect">
            <a:avLst/>
          </a:prstGeom>
        </p:spPr>
      </p:pic>
      <p:sp>
        <p:nvSpPr>
          <p:cNvPr id="29" name="右矢印 28"/>
          <p:cNvSpPr/>
          <p:nvPr/>
        </p:nvSpPr>
        <p:spPr>
          <a:xfrm rot="2760517">
            <a:off x="5407624" y="2813618"/>
            <a:ext cx="167554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509586" y="2492896"/>
            <a:ext cx="2526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Localization</a:t>
            </a:r>
          </a:p>
          <a:p>
            <a:r>
              <a:rPr lang="en-US" altLang="ja-JP" dirty="0" smtClean="0"/>
              <a:t>w/ different deformation</a:t>
            </a:r>
            <a:endParaRPr kumimoji="1" lang="ja-JP" altLang="en-US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314469" y="2132856"/>
            <a:ext cx="3092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“Coulomb branch localization”</a:t>
            </a:r>
            <a:endParaRPr kumimoji="1" lang="ja-JP" alt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219125" y="2132856"/>
            <a:ext cx="2746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“Higgs branch localization”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9552" y="5301208"/>
            <a:ext cx="2808312" cy="462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24128" y="5229200"/>
            <a:ext cx="3168352" cy="452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スライド番号プレースホルダ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2843808" y="1268760"/>
            <a:ext cx="2931157" cy="571666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90264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4000" u="sng" dirty="0" smtClean="0"/>
              <a:t>Quick Conclusion</a:t>
            </a:r>
            <a:endParaRPr kumimoji="1" lang="ja-JP" altLang="en-US" sz="4000" u="sng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084168" y="1427854"/>
            <a:ext cx="2795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o</a:t>
            </a:r>
            <a:r>
              <a:rPr kumimoji="1" lang="en-US" altLang="ja-JP" sz="2000" dirty="0" smtClean="0"/>
              <a:t>n squashed S</a:t>
            </a:r>
            <a:r>
              <a:rPr kumimoji="1" lang="en-US" altLang="ja-JP" sz="2000" baseline="30000" dirty="0" smtClean="0"/>
              <a:t>3</a:t>
            </a:r>
            <a:r>
              <a:rPr kumimoji="1" lang="en-US" altLang="ja-JP" sz="2000" dirty="0" smtClean="0"/>
              <a:t> and S</a:t>
            </a:r>
            <a:r>
              <a:rPr kumimoji="1" lang="en-US" altLang="ja-JP" sz="2000" baseline="30000" dirty="0" smtClean="0"/>
              <a:t>1</a:t>
            </a:r>
            <a:r>
              <a:rPr kumimoji="1" lang="en-US" altLang="ja-JP" sz="2000" dirty="0" smtClean="0"/>
              <a:t>xS</a:t>
            </a:r>
            <a:r>
              <a:rPr kumimoji="1" lang="en-US" altLang="ja-JP" sz="2000" baseline="30000" dirty="0" smtClean="0"/>
              <a:t>2</a:t>
            </a:r>
            <a:endParaRPr kumimoji="1" lang="ja-JP" altLang="en-US" sz="2000" baseline="30000" dirty="0"/>
          </a:p>
        </p:txBody>
      </p:sp>
      <p:pic>
        <p:nvPicPr>
          <p:cNvPr id="11" name="図 10" descr="lem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926595" y="3329990"/>
            <a:ext cx="2088232" cy="1566174"/>
          </a:xfrm>
          <a:prstGeom prst="rect">
            <a:avLst/>
          </a:prstGeom>
        </p:spPr>
      </p:pic>
      <p:sp>
        <p:nvSpPr>
          <p:cNvPr id="12" name="円/楕円 11"/>
          <p:cNvSpPr/>
          <p:nvPr/>
        </p:nvSpPr>
        <p:spPr>
          <a:xfrm>
            <a:off x="2418472" y="3068961"/>
            <a:ext cx="792088" cy="7920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/>
        </p:nvSpPr>
        <p:spPr>
          <a:xfrm>
            <a:off x="6588224" y="3212977"/>
            <a:ext cx="1728192" cy="17281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/>
          <p:cNvSpPr/>
          <p:nvPr/>
        </p:nvSpPr>
        <p:spPr>
          <a:xfrm>
            <a:off x="6588224" y="3933057"/>
            <a:ext cx="1728192" cy="432048"/>
          </a:xfrm>
          <a:prstGeom prst="ellipse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5292080" y="3212977"/>
            <a:ext cx="360040" cy="165618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843142" y="3789041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 smtClean="0"/>
              <a:t>x</a:t>
            </a:r>
            <a:endParaRPr kumimoji="1" lang="ja-JP" altLang="en-US" sz="3600" dirty="0"/>
          </a:p>
        </p:txBody>
      </p:sp>
      <p:sp>
        <p:nvSpPr>
          <p:cNvPr id="22" name="円/楕円 21"/>
          <p:cNvSpPr/>
          <p:nvPr/>
        </p:nvSpPr>
        <p:spPr>
          <a:xfrm>
            <a:off x="1914416" y="3140969"/>
            <a:ext cx="144016" cy="144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/楕円 22"/>
          <p:cNvSpPr/>
          <p:nvPr/>
        </p:nvSpPr>
        <p:spPr>
          <a:xfrm>
            <a:off x="1914416" y="5085185"/>
            <a:ext cx="144016" cy="14401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円/楕円 23"/>
          <p:cNvSpPr/>
          <p:nvPr/>
        </p:nvSpPr>
        <p:spPr>
          <a:xfrm>
            <a:off x="7380312" y="3140969"/>
            <a:ext cx="144016" cy="144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/>
        </p:nvSpPr>
        <p:spPr>
          <a:xfrm>
            <a:off x="7380312" y="4869161"/>
            <a:ext cx="144016" cy="14401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6" name="直線コネクタ 25"/>
          <p:cNvCxnSpPr>
            <a:endCxn id="22" idx="7"/>
          </p:cNvCxnSpPr>
          <p:nvPr/>
        </p:nvCxnSpPr>
        <p:spPr>
          <a:xfrm flipH="1">
            <a:off x="2037341" y="1700808"/>
            <a:ext cx="2750683" cy="1461252"/>
          </a:xfrm>
          <a:prstGeom prst="line">
            <a:avLst/>
          </a:prstGeom>
          <a:ln w="15875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>
            <a:endCxn id="24" idx="1"/>
          </p:cNvCxnSpPr>
          <p:nvPr/>
        </p:nvCxnSpPr>
        <p:spPr>
          <a:xfrm>
            <a:off x="4788024" y="1700808"/>
            <a:ext cx="2613379" cy="1461252"/>
          </a:xfrm>
          <a:prstGeom prst="line">
            <a:avLst/>
          </a:prstGeom>
          <a:ln w="15875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>
            <a:endCxn id="11" idx="3"/>
          </p:cNvCxnSpPr>
          <p:nvPr/>
        </p:nvCxnSpPr>
        <p:spPr>
          <a:xfrm flipH="1">
            <a:off x="1970711" y="1772816"/>
            <a:ext cx="3321369" cy="3384377"/>
          </a:xfrm>
          <a:prstGeom prst="line">
            <a:avLst/>
          </a:prstGeom>
          <a:ln w="15875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>
            <a:endCxn id="25" idx="1"/>
          </p:cNvCxnSpPr>
          <p:nvPr/>
        </p:nvCxnSpPr>
        <p:spPr>
          <a:xfrm>
            <a:off x="5292080" y="1772816"/>
            <a:ext cx="2109323" cy="3117436"/>
          </a:xfrm>
          <a:prstGeom prst="line">
            <a:avLst/>
          </a:prstGeom>
          <a:ln w="15875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テキスト ボックス 41"/>
          <p:cNvSpPr txBox="1"/>
          <p:nvPr/>
        </p:nvSpPr>
        <p:spPr>
          <a:xfrm>
            <a:off x="1259632" y="5176357"/>
            <a:ext cx="1757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u="sng" dirty="0" smtClean="0"/>
              <a:t>squashed S</a:t>
            </a:r>
            <a:r>
              <a:rPr kumimoji="1" lang="en-US" altLang="ja-JP" sz="2400" u="sng" baseline="30000" dirty="0" smtClean="0"/>
              <a:t>3</a:t>
            </a:r>
            <a:r>
              <a:rPr kumimoji="1" lang="en-US" altLang="ja-JP" sz="2400" u="sng" dirty="0" smtClean="0"/>
              <a:t> </a:t>
            </a:r>
            <a:endParaRPr kumimoji="1" lang="ja-JP" altLang="en-US" sz="2400" u="sng" baseline="30000" dirty="0"/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7236296" y="5013177"/>
            <a:ext cx="471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u="sng" dirty="0" smtClean="0"/>
              <a:t>S</a:t>
            </a:r>
            <a:r>
              <a:rPr kumimoji="1" lang="en-US" altLang="ja-JP" sz="2800" u="sng" baseline="30000" dirty="0" smtClean="0"/>
              <a:t>2</a:t>
            </a:r>
            <a:endParaRPr kumimoji="1" lang="ja-JP" altLang="en-US" sz="2800" u="sng" baseline="30000" dirty="0"/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5292080" y="4994013"/>
            <a:ext cx="471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u="sng" dirty="0" smtClean="0"/>
              <a:t>S</a:t>
            </a:r>
            <a:r>
              <a:rPr kumimoji="1" lang="en-US" altLang="ja-JP" sz="2800" u="sng" baseline="30000" dirty="0" smtClean="0"/>
              <a:t>1</a:t>
            </a:r>
            <a:endParaRPr kumimoji="1" lang="ja-JP" altLang="en-US" sz="2800" u="sng" baseline="30000" dirty="0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6732240" y="719118"/>
            <a:ext cx="28083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 smtClean="0">
                <a:solidFill>
                  <a:srgbClr val="00B050"/>
                </a:solidFill>
              </a:rPr>
              <a:t>[A work with  few overlaps: Chen-Chen-Ho</a:t>
            </a:r>
            <a:r>
              <a:rPr lang="en-US" altLang="ja-JP" sz="1000" dirty="0" smtClean="0">
                <a:solidFill>
                  <a:srgbClr val="00B050"/>
                </a:solidFill>
              </a:rPr>
              <a:t> </a:t>
            </a:r>
            <a:r>
              <a:rPr kumimoji="1" lang="en-US" altLang="ja-JP" sz="1000" dirty="0" smtClean="0">
                <a:solidFill>
                  <a:srgbClr val="00B050"/>
                </a:solidFill>
              </a:rPr>
              <a:t>]</a:t>
            </a:r>
            <a:endParaRPr kumimoji="1" lang="ja-JP" altLang="en-US" sz="1000" dirty="0">
              <a:solidFill>
                <a:srgbClr val="00B050"/>
              </a:solidFill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372200" y="908720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 smtClean="0">
                <a:solidFill>
                  <a:srgbClr val="00B050"/>
                </a:solidFill>
              </a:rPr>
              <a:t>[A work with substantial overlaps: </a:t>
            </a:r>
            <a:r>
              <a:rPr lang="en-US" altLang="ja-JP" sz="1000" dirty="0" smtClean="0">
                <a:solidFill>
                  <a:srgbClr val="00B050"/>
                </a:solidFill>
              </a:rPr>
              <a:t> </a:t>
            </a:r>
            <a:r>
              <a:rPr kumimoji="1" lang="en-US" altLang="ja-JP" sz="1000" dirty="0" err="1" smtClean="0">
                <a:solidFill>
                  <a:srgbClr val="00B050"/>
                </a:solidFill>
              </a:rPr>
              <a:t>Benini</a:t>
            </a:r>
            <a:r>
              <a:rPr kumimoji="1" lang="en-US" altLang="ja-JP" sz="1000" dirty="0" smtClean="0">
                <a:solidFill>
                  <a:srgbClr val="00B050"/>
                </a:solidFill>
              </a:rPr>
              <a:t>-Peelers </a:t>
            </a:r>
          </a:p>
          <a:p>
            <a:r>
              <a:rPr lang="en-US" altLang="ja-JP" sz="1000" dirty="0" smtClean="0">
                <a:solidFill>
                  <a:srgbClr val="00B050"/>
                </a:solidFill>
              </a:rPr>
              <a:t> </a:t>
            </a:r>
            <a:r>
              <a:rPr kumimoji="1" lang="en-US" altLang="ja-JP" sz="1000" dirty="0" smtClean="0">
                <a:solidFill>
                  <a:srgbClr val="00B050"/>
                </a:solidFill>
              </a:rPr>
              <a:t>(appeared 10 days later from our paper)                 ]</a:t>
            </a:r>
            <a:endParaRPr kumimoji="1" lang="ja-JP" altLang="en-US" sz="1000" dirty="0">
              <a:solidFill>
                <a:srgbClr val="00B050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23528" y="5949280"/>
            <a:ext cx="36163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New deformation term </a:t>
            </a:r>
            <a:endParaRPr kumimoji="1" lang="ja-JP" altLang="en-US" sz="2800" dirty="0"/>
          </a:p>
        </p:txBody>
      </p:sp>
      <p:sp>
        <p:nvSpPr>
          <p:cNvPr id="46" name="右矢印 45"/>
          <p:cNvSpPr/>
          <p:nvPr/>
        </p:nvSpPr>
        <p:spPr>
          <a:xfrm>
            <a:off x="4067944" y="6021288"/>
            <a:ext cx="79208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5180247" y="5949280"/>
            <a:ext cx="3784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Saddle points = Vortices!</a:t>
            </a:r>
            <a:endParaRPr kumimoji="1" lang="ja-JP" altLang="en-US" sz="2800" dirty="0"/>
          </a:p>
        </p:txBody>
      </p:sp>
      <p:sp>
        <p:nvSpPr>
          <p:cNvPr id="31" name="スライド番号プレースホル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kumimoji="1" lang="en-US" altLang="ja-JP" u="sng" dirty="0" smtClean="0"/>
              <a:t>Contents</a:t>
            </a:r>
            <a:endParaRPr kumimoji="1" lang="ja-JP" altLang="en-US" u="sng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286476" y="1556792"/>
            <a:ext cx="6583084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 smtClean="0">
                <a:solidFill>
                  <a:schemeClr val="bg2"/>
                </a:solidFill>
              </a:rPr>
              <a:t>1. Introduction &amp; Motivation</a:t>
            </a:r>
          </a:p>
          <a:p>
            <a:r>
              <a:rPr kumimoji="1" lang="en-US" altLang="ja-JP" sz="4000" dirty="0" smtClean="0">
                <a:solidFill>
                  <a:srgbClr val="C00000"/>
                </a:solidFill>
              </a:rPr>
              <a:t>2. Coulomb branch localization</a:t>
            </a:r>
            <a:endParaRPr kumimoji="1" lang="en-US" altLang="ja-JP" sz="4000" baseline="30000" dirty="0" smtClean="0">
              <a:solidFill>
                <a:srgbClr val="C00000"/>
              </a:solidFill>
            </a:endParaRPr>
          </a:p>
          <a:p>
            <a:r>
              <a:rPr lang="en-US" altLang="ja-JP" sz="4000" dirty="0" smtClean="0"/>
              <a:t>3. Higgs branch localization</a:t>
            </a:r>
          </a:p>
          <a:p>
            <a:r>
              <a:rPr lang="en-US" altLang="ja-JP" sz="4000" dirty="0" smtClean="0"/>
              <a:t>4. Vortex </a:t>
            </a:r>
            <a:r>
              <a:rPr lang="en-US" altLang="ja-JP" sz="4000" dirty="0" err="1" smtClean="0"/>
              <a:t>partiton</a:t>
            </a:r>
            <a:r>
              <a:rPr lang="en-US" altLang="ja-JP" sz="4000" dirty="0" smtClean="0"/>
              <a:t> function</a:t>
            </a:r>
          </a:p>
          <a:p>
            <a:r>
              <a:rPr lang="en-US" altLang="ja-JP" sz="4000" dirty="0" smtClean="0"/>
              <a:t>5</a:t>
            </a:r>
            <a:r>
              <a:rPr kumimoji="1" lang="en-US" altLang="ja-JP" sz="4000" dirty="0" smtClean="0"/>
              <a:t>. </a:t>
            </a:r>
            <a:r>
              <a:rPr lang="en-US" altLang="ja-JP" sz="4000" dirty="0" smtClean="0"/>
              <a:t>Summary &amp; </a:t>
            </a:r>
            <a:r>
              <a:rPr kumimoji="1" lang="en-US" altLang="ja-JP" sz="4000" dirty="0" smtClean="0"/>
              <a:t>Outlook</a:t>
            </a:r>
            <a:endParaRPr kumimoji="1" lang="ja-JP" altLang="en-US" sz="4000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r>
              <a:rPr kumimoji="1" lang="en-US" altLang="ja-JP" dirty="0" smtClean="0"/>
              <a:t>Squashed S</a:t>
            </a:r>
            <a:r>
              <a:rPr kumimoji="1" lang="en-US" altLang="ja-JP" baseline="30000" dirty="0" smtClean="0"/>
              <a:t>3</a:t>
            </a:r>
            <a:r>
              <a:rPr kumimoji="1" lang="en-US" altLang="ja-JP" dirty="0" smtClean="0"/>
              <a:t> = </a:t>
            </a:r>
            <a:r>
              <a:rPr kumimoji="1" lang="en-US" altLang="ja-JP" dirty="0" smtClean="0">
                <a:solidFill>
                  <a:srgbClr val="C00000"/>
                </a:solidFill>
              </a:rPr>
              <a:t>S</a:t>
            </a:r>
            <a:r>
              <a:rPr kumimoji="1" lang="en-US" altLang="ja-JP" baseline="-25000" dirty="0" smtClean="0">
                <a:solidFill>
                  <a:srgbClr val="C00000"/>
                </a:solidFill>
              </a:rPr>
              <a:t>b</a:t>
            </a:r>
            <a:r>
              <a:rPr kumimoji="1" lang="en-US" altLang="ja-JP" baseline="30000" dirty="0" smtClean="0">
                <a:solidFill>
                  <a:srgbClr val="C00000"/>
                </a:solidFill>
              </a:rPr>
              <a:t>3</a:t>
            </a:r>
            <a:r>
              <a:rPr kumimoji="1" lang="en-US" altLang="ja-JP" dirty="0" smtClean="0"/>
              <a:t>  </a:t>
            </a:r>
            <a:endParaRPr kumimoji="1" lang="ja-JP" altLang="en-US" baseline="30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308304" y="548680"/>
            <a:ext cx="18722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 smtClean="0">
                <a:solidFill>
                  <a:srgbClr val="00B050"/>
                </a:solidFill>
              </a:rPr>
              <a:t>[Hama-</a:t>
            </a:r>
            <a:r>
              <a:rPr kumimoji="1" lang="en-US" altLang="ja-JP" sz="1050" dirty="0" err="1" smtClean="0">
                <a:solidFill>
                  <a:srgbClr val="00B050"/>
                </a:solidFill>
              </a:rPr>
              <a:t>Hosomichi</a:t>
            </a:r>
            <a:r>
              <a:rPr lang="en-US" altLang="ja-JP" sz="1050" dirty="0" smtClean="0">
                <a:solidFill>
                  <a:srgbClr val="00B050"/>
                </a:solidFill>
              </a:rPr>
              <a:t>-Lee  ‘11</a:t>
            </a:r>
            <a:r>
              <a:rPr kumimoji="1" lang="en-US" altLang="ja-JP" sz="1050" dirty="0" smtClean="0">
                <a:solidFill>
                  <a:srgbClr val="00B050"/>
                </a:solidFill>
              </a:rPr>
              <a:t>]</a:t>
            </a:r>
            <a:endParaRPr kumimoji="1" lang="ja-JP" altLang="en-US" sz="1050" dirty="0">
              <a:solidFill>
                <a:srgbClr val="00B050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79512" y="908720"/>
            <a:ext cx="3535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・ </a:t>
            </a:r>
            <a:r>
              <a:rPr kumimoji="1" lang="en-US" altLang="ja-JP" sz="2400" dirty="0" smtClean="0"/>
              <a:t>We consider </a:t>
            </a:r>
            <a:r>
              <a:rPr kumimoji="1" lang="en-US" altLang="ja-JP" sz="2400" dirty="0" smtClean="0">
                <a:solidFill>
                  <a:srgbClr val="C00000"/>
                </a:solidFill>
              </a:rPr>
              <a:t>3d ellipsoid</a:t>
            </a:r>
            <a:r>
              <a:rPr kumimoji="1" lang="en-US" altLang="ja-JP" sz="2400" dirty="0" smtClean="0"/>
              <a:t>:</a:t>
            </a:r>
            <a:endParaRPr kumimoji="1" lang="ja-JP" altLang="en-US" sz="2400" dirty="0"/>
          </a:p>
        </p:txBody>
      </p:sp>
      <p:pic>
        <p:nvPicPr>
          <p:cNvPr id="8" name="図 7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lum/>
          </a:blip>
          <a:stretch>
            <a:fillRect/>
          </a:stretch>
        </p:blipFill>
        <p:spPr>
          <a:xfrm>
            <a:off x="3203848" y="1484784"/>
            <a:ext cx="3408984" cy="406301"/>
          </a:xfrm>
          <a:prstGeom prst="rect">
            <a:avLst/>
          </a:prstGeom>
        </p:spPr>
      </p:pic>
      <p:pic>
        <p:nvPicPr>
          <p:cNvPr id="9" name="図 8" descr="lemon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5400000">
            <a:off x="6372200" y="4221088"/>
            <a:ext cx="2304256" cy="1728192"/>
          </a:xfrm>
          <a:prstGeom prst="rect">
            <a:avLst/>
          </a:prstGeom>
        </p:spPr>
      </p:pic>
      <p:sp>
        <p:nvSpPr>
          <p:cNvPr id="10" name="円/楕円 9"/>
          <p:cNvSpPr/>
          <p:nvPr/>
        </p:nvSpPr>
        <p:spPr>
          <a:xfrm>
            <a:off x="8028384" y="3958580"/>
            <a:ext cx="792088" cy="7920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115616" y="1455167"/>
            <a:ext cx="1925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/>
              <a:t>Hypersurface</a:t>
            </a:r>
            <a:r>
              <a:rPr kumimoji="1" lang="en-US" altLang="ja-JP" sz="2400" dirty="0" smtClean="0"/>
              <a:t>:</a:t>
            </a:r>
            <a:endParaRPr kumimoji="1" lang="ja-JP" altLang="en-US" sz="24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524138" y="2060848"/>
            <a:ext cx="417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in</a:t>
            </a:r>
            <a:endParaRPr kumimoji="1" lang="ja-JP" altLang="en-US" dirty="0"/>
          </a:p>
        </p:txBody>
      </p:sp>
      <p:pic>
        <p:nvPicPr>
          <p:cNvPr id="13" name="図 12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lum/>
          </a:blip>
          <a:stretch>
            <a:fillRect/>
          </a:stretch>
        </p:blipFill>
        <p:spPr>
          <a:xfrm>
            <a:off x="2051720" y="2113692"/>
            <a:ext cx="4972941" cy="364963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251520" y="2851358"/>
            <a:ext cx="6877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= </a:t>
            </a:r>
            <a:r>
              <a:rPr lang="en-US" altLang="ja-JP" sz="2400" dirty="0" smtClean="0">
                <a:solidFill>
                  <a:srgbClr val="C00000"/>
                </a:solidFill>
              </a:rPr>
              <a:t>1-parameter deformation </a:t>
            </a:r>
            <a:r>
              <a:rPr lang="en-US" altLang="ja-JP" sz="2400" dirty="0" smtClean="0"/>
              <a:t>of usual S</a:t>
            </a:r>
            <a:r>
              <a:rPr lang="en-US" altLang="ja-JP" sz="2400" baseline="30000" dirty="0" smtClean="0"/>
              <a:t>3</a:t>
            </a:r>
            <a:r>
              <a:rPr lang="en-US" altLang="ja-JP" sz="2400" dirty="0" smtClean="0"/>
              <a:t> by parameter </a:t>
            </a:r>
            <a:endParaRPr kumimoji="1" lang="ja-JP" altLang="en-US" sz="24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79512" y="3795797"/>
            <a:ext cx="55232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・ </a:t>
            </a:r>
            <a:r>
              <a:rPr kumimoji="1" lang="en-US" altLang="ja-JP" sz="2400" dirty="0" smtClean="0"/>
              <a:t>We can take “</a:t>
            </a:r>
            <a:r>
              <a:rPr kumimoji="1" lang="en-US" altLang="ja-JP" sz="2400" dirty="0" err="1" smtClean="0"/>
              <a:t>Hopf-fibration</a:t>
            </a:r>
            <a:r>
              <a:rPr kumimoji="1" lang="en-US" altLang="ja-JP" sz="2400" dirty="0" smtClean="0"/>
              <a:t>” coordinate:</a:t>
            </a:r>
            <a:endParaRPr kumimoji="1" lang="ja-JP" altLang="en-US" sz="2400" dirty="0"/>
          </a:p>
        </p:txBody>
      </p:sp>
      <p:pic>
        <p:nvPicPr>
          <p:cNvPr id="22" name="図 21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lum/>
          </a:blip>
          <a:stretch>
            <a:fillRect/>
          </a:stretch>
        </p:blipFill>
        <p:spPr>
          <a:xfrm>
            <a:off x="1907704" y="4489286"/>
            <a:ext cx="3377951" cy="1459994"/>
          </a:xfrm>
          <a:prstGeom prst="rect">
            <a:avLst/>
          </a:prstGeom>
        </p:spPr>
      </p:pic>
      <p:pic>
        <p:nvPicPr>
          <p:cNvPr id="23" name="図 22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lum/>
          </a:blip>
          <a:srcRect l="-6999" t="-17728" r="-6999" b="-17728"/>
          <a:stretch>
            <a:fillRect/>
          </a:stretch>
        </p:blipFill>
        <p:spPr>
          <a:xfrm>
            <a:off x="6876256" y="2779350"/>
            <a:ext cx="1231317" cy="577642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24" name="円/楕円 23"/>
          <p:cNvSpPr/>
          <p:nvPr/>
        </p:nvSpPr>
        <p:spPr>
          <a:xfrm>
            <a:off x="7452320" y="3958580"/>
            <a:ext cx="144016" cy="144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/>
        </p:nvSpPr>
        <p:spPr>
          <a:xfrm>
            <a:off x="7452320" y="6093296"/>
            <a:ext cx="144016" cy="14401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6" name="図 25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lum/>
          </a:blip>
          <a:stretch>
            <a:fillRect/>
          </a:stretch>
        </p:blipFill>
        <p:spPr>
          <a:xfrm>
            <a:off x="7164288" y="3670548"/>
            <a:ext cx="672847" cy="190500"/>
          </a:xfrm>
          <a:prstGeom prst="rect">
            <a:avLst/>
          </a:prstGeom>
        </p:spPr>
      </p:pic>
      <p:pic>
        <p:nvPicPr>
          <p:cNvPr id="27" name="図 26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lum/>
          </a:blip>
          <a:stretch>
            <a:fillRect/>
          </a:stretch>
        </p:blipFill>
        <p:spPr>
          <a:xfrm>
            <a:off x="7236296" y="6381328"/>
            <a:ext cx="685801" cy="190500"/>
          </a:xfrm>
          <a:prstGeom prst="rect">
            <a:avLst/>
          </a:prstGeom>
        </p:spPr>
      </p:pic>
      <p:cxnSp>
        <p:nvCxnSpPr>
          <p:cNvPr id="30" name="直線コネクタ 29"/>
          <p:cNvCxnSpPr/>
          <p:nvPr/>
        </p:nvCxnSpPr>
        <p:spPr>
          <a:xfrm>
            <a:off x="2627784" y="836712"/>
            <a:ext cx="4032448" cy="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6372200" y="836712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 smtClean="0">
                <a:solidFill>
                  <a:srgbClr val="00B050"/>
                </a:solidFill>
              </a:rPr>
              <a:t>[Cf.  Universality among several squashed spheres:</a:t>
            </a:r>
          </a:p>
          <a:p>
            <a:r>
              <a:rPr kumimoji="1" lang="en-US" altLang="ja-JP" sz="1000" dirty="0" smtClean="0">
                <a:solidFill>
                  <a:srgbClr val="00B050"/>
                </a:solidFill>
              </a:rPr>
              <a:t> </a:t>
            </a:r>
            <a:r>
              <a:rPr kumimoji="1" lang="en-US" altLang="ja-JP" sz="1000" dirty="0" err="1" smtClean="0">
                <a:solidFill>
                  <a:srgbClr val="00B050"/>
                </a:solidFill>
              </a:rPr>
              <a:t>Closset-Dumitrescu-Festuccia-Komargodski</a:t>
            </a:r>
            <a:r>
              <a:rPr kumimoji="1" lang="en-US" altLang="ja-JP" sz="1000" dirty="0" smtClean="0">
                <a:solidFill>
                  <a:srgbClr val="00B050"/>
                </a:solidFill>
              </a:rPr>
              <a:t>  ’13  </a:t>
            </a:r>
            <a:r>
              <a:rPr lang="en-US" altLang="ja-JP" sz="1000" dirty="0" smtClean="0">
                <a:solidFill>
                  <a:srgbClr val="00B050"/>
                </a:solidFill>
              </a:rPr>
              <a:t> </a:t>
            </a:r>
            <a:r>
              <a:rPr kumimoji="1" lang="en-US" altLang="ja-JP" sz="1000" dirty="0" smtClean="0">
                <a:solidFill>
                  <a:srgbClr val="00B050"/>
                </a:solidFill>
              </a:rPr>
              <a:t>]</a:t>
            </a:r>
            <a:endParaRPr kumimoji="1" lang="ja-JP" altLang="en-US" sz="1000" dirty="0">
              <a:solidFill>
                <a:srgbClr val="00B050"/>
              </a:solidFill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1043608" y="1412776"/>
            <a:ext cx="6408712" cy="1152128"/>
          </a:xfrm>
          <a:prstGeom prst="rect">
            <a:avLst/>
          </a:pr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スライド番号プレースホルダ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角丸四角形 20"/>
          <p:cNvSpPr/>
          <p:nvPr/>
        </p:nvSpPr>
        <p:spPr>
          <a:xfrm>
            <a:off x="395536" y="4221088"/>
            <a:ext cx="8424936" cy="1152128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-396552" y="-171400"/>
            <a:ext cx="9217024" cy="1143000"/>
          </a:xfrm>
        </p:spPr>
        <p:txBody>
          <a:bodyPr>
            <a:normAutofit/>
          </a:bodyPr>
          <a:lstStyle/>
          <a:p>
            <a:r>
              <a:rPr lang="en-US" altLang="ja-JP" sz="4000" u="sng" dirty="0" smtClean="0"/>
              <a:t>              Super Yang-Mills</a:t>
            </a:r>
            <a:endParaRPr kumimoji="1" lang="ja-JP" altLang="en-US" sz="4000" u="sng" dirty="0"/>
          </a:p>
        </p:txBody>
      </p:sp>
      <p:pic>
        <p:nvPicPr>
          <p:cNvPr id="6" name="コンテンツ プレースホルダ 5" descr="txp_fig.png"/>
          <p:cNvPicPr>
            <a:picLocks noGrp="1" noChangeAspect="1"/>
          </p:cNvPicPr>
          <p:nvPr>
            <p:ph idx="1"/>
            <p:custDataLst>
              <p:tags r:id="rId1"/>
            </p:custDataLst>
          </p:nvPr>
        </p:nvPicPr>
        <p:blipFill>
          <a:blip r:embed="rId9" cstate="print">
            <a:lum/>
          </a:blip>
          <a:stretch>
            <a:fillRect/>
          </a:stretch>
        </p:blipFill>
        <p:spPr>
          <a:xfrm>
            <a:off x="1835696" y="255921"/>
            <a:ext cx="1296144" cy="364767"/>
          </a:xfrm>
        </p:spPr>
      </p:pic>
      <p:pic>
        <p:nvPicPr>
          <p:cNvPr id="7" name="図 6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lum/>
          </a:blip>
          <a:stretch>
            <a:fillRect/>
          </a:stretch>
        </p:blipFill>
        <p:spPr>
          <a:xfrm>
            <a:off x="1403648" y="836712"/>
            <a:ext cx="5459094" cy="430060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35496" y="1268760"/>
            <a:ext cx="2320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u="sng" dirty="0" smtClean="0">
                <a:solidFill>
                  <a:srgbClr val="FF0000"/>
                </a:solidFill>
              </a:rPr>
              <a:t>Action = Q-exact:</a:t>
            </a:r>
            <a:endParaRPr kumimoji="1" lang="ja-JP" altLang="en-US" sz="2400" u="sng" dirty="0">
              <a:solidFill>
                <a:srgbClr val="FF0000"/>
              </a:solidFill>
            </a:endParaRPr>
          </a:p>
        </p:txBody>
      </p:sp>
      <p:pic>
        <p:nvPicPr>
          <p:cNvPr id="13" name="図 12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lum/>
          </a:blip>
          <a:stretch>
            <a:fillRect/>
          </a:stretch>
        </p:blipFill>
        <p:spPr>
          <a:xfrm>
            <a:off x="179512" y="1832051"/>
            <a:ext cx="4608512" cy="543574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2" cstate="print"/>
          <a:srcRect b="47244"/>
          <a:stretch>
            <a:fillRect/>
          </a:stretch>
        </p:blipFill>
        <p:spPr bwMode="auto">
          <a:xfrm>
            <a:off x="683568" y="2480123"/>
            <a:ext cx="5688632" cy="565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テキスト ボックス 14"/>
          <p:cNvSpPr txBox="1"/>
          <p:nvPr/>
        </p:nvSpPr>
        <p:spPr>
          <a:xfrm>
            <a:off x="1114312" y="3255367"/>
            <a:ext cx="698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C</a:t>
            </a:r>
            <a:r>
              <a:rPr kumimoji="1" lang="en-US" altLang="ja-JP" sz="2400" dirty="0" smtClean="0"/>
              <a:t>hoose the deformation term “QV” = The Action itself</a:t>
            </a:r>
          </a:p>
        </p:txBody>
      </p:sp>
      <p:pic>
        <p:nvPicPr>
          <p:cNvPr id="14" name="図 13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lum/>
          </a:blip>
          <a:stretch>
            <a:fillRect/>
          </a:stretch>
        </p:blipFill>
        <p:spPr>
          <a:xfrm>
            <a:off x="817096" y="4705150"/>
            <a:ext cx="4691008" cy="524050"/>
          </a:xfrm>
          <a:prstGeom prst="rect">
            <a:avLst/>
          </a:prstGeom>
        </p:spPr>
      </p:pic>
      <p:pic>
        <p:nvPicPr>
          <p:cNvPr id="22" name="図 21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lum/>
          </a:blip>
          <a:srcRect l="-941" t="-18044" r="-941" b="-12029"/>
          <a:stretch>
            <a:fillRect/>
          </a:stretch>
        </p:blipFill>
        <p:spPr>
          <a:xfrm>
            <a:off x="1188926" y="5733256"/>
            <a:ext cx="7648901" cy="7615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テキスト ボックス 22"/>
          <p:cNvSpPr txBox="1"/>
          <p:nvPr/>
        </p:nvSpPr>
        <p:spPr>
          <a:xfrm>
            <a:off x="5787973" y="4725144"/>
            <a:ext cx="2942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rgbClr val="FF0000"/>
                </a:solidFill>
              </a:rPr>
              <a:t>Coulomb branch </a:t>
            </a:r>
            <a:r>
              <a:rPr kumimoji="1" lang="en-US" altLang="ja-JP" sz="2000" b="1" dirty="0" smtClean="0"/>
              <a:t>solution!</a:t>
            </a:r>
            <a:endParaRPr kumimoji="1" lang="ja-JP" altLang="en-US" sz="2000" b="1" dirty="0"/>
          </a:p>
        </p:txBody>
      </p:sp>
      <p:pic>
        <p:nvPicPr>
          <p:cNvPr id="24" name="図 23" descr="coulomb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668344" y="260647"/>
            <a:ext cx="1209463" cy="1425647"/>
          </a:xfrm>
          <a:prstGeom prst="rect">
            <a:avLst/>
          </a:prstGeom>
        </p:spPr>
      </p:pic>
      <p:pic>
        <p:nvPicPr>
          <p:cNvPr id="16" name="図 15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lum/>
          </a:blip>
          <a:stretch>
            <a:fillRect/>
          </a:stretch>
        </p:blipFill>
        <p:spPr>
          <a:xfrm>
            <a:off x="6444208" y="2624138"/>
            <a:ext cx="2145187" cy="330423"/>
          </a:xfrm>
          <a:prstGeom prst="rect">
            <a:avLst/>
          </a:prstGeom>
        </p:spPr>
      </p:pic>
      <p:pic>
        <p:nvPicPr>
          <p:cNvPr id="17" name="図 16" descr="txp_fig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lum/>
          </a:blip>
          <a:stretch>
            <a:fillRect/>
          </a:stretch>
        </p:blipFill>
        <p:spPr>
          <a:xfrm>
            <a:off x="7020272" y="1927550"/>
            <a:ext cx="1944216" cy="378939"/>
          </a:xfrm>
          <a:prstGeom prst="rect">
            <a:avLst/>
          </a:prstGeom>
        </p:spPr>
      </p:pic>
      <p:sp>
        <p:nvSpPr>
          <p:cNvPr id="19" name="角丸四角形 18"/>
          <p:cNvSpPr/>
          <p:nvPr/>
        </p:nvSpPr>
        <p:spPr>
          <a:xfrm>
            <a:off x="755576" y="4005064"/>
            <a:ext cx="2736304" cy="432048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827584" y="4005064"/>
            <a:ext cx="26486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u="sng" dirty="0" smtClean="0">
                <a:solidFill>
                  <a:schemeClr val="bg1"/>
                </a:solidFill>
              </a:rPr>
              <a:t>L</a:t>
            </a:r>
            <a:r>
              <a:rPr kumimoji="1" lang="en-US" altLang="ja-JP" sz="2000" u="sng" dirty="0" smtClean="0">
                <a:solidFill>
                  <a:schemeClr val="bg1"/>
                </a:solidFill>
              </a:rPr>
              <a:t>ocalized configuration:</a:t>
            </a:r>
            <a:endParaRPr kumimoji="1" lang="ja-JP" altLang="en-US" sz="2000" u="sng" dirty="0">
              <a:solidFill>
                <a:schemeClr val="bg1"/>
              </a:solidFill>
            </a:endParaRPr>
          </a:p>
        </p:txBody>
      </p:sp>
      <p:sp>
        <p:nvSpPr>
          <p:cNvPr id="27" name="右矢印 26"/>
          <p:cNvSpPr/>
          <p:nvPr/>
        </p:nvSpPr>
        <p:spPr>
          <a:xfrm>
            <a:off x="179512" y="5910899"/>
            <a:ext cx="86409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932040" y="2018457"/>
            <a:ext cx="176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C00000"/>
                </a:solidFill>
              </a:rPr>
              <a:t>Positive definite!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  <p:cxnSp>
        <p:nvCxnSpPr>
          <p:cNvPr id="30" name="直線矢印コネクタ 29"/>
          <p:cNvCxnSpPr/>
          <p:nvPr/>
        </p:nvCxnSpPr>
        <p:spPr>
          <a:xfrm>
            <a:off x="179512" y="3501008"/>
            <a:ext cx="86409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3610914" y="4221088"/>
            <a:ext cx="1609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(up to gauge trans.)</a:t>
            </a:r>
            <a:endParaRPr kumimoji="1" lang="ja-JP" altLang="en-US" sz="1400" dirty="0"/>
          </a:p>
        </p:txBody>
      </p:sp>
      <p:sp>
        <p:nvSpPr>
          <p:cNvPr id="25" name="スライド番号プレースホルダ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23528" y="-27384"/>
            <a:ext cx="8229600" cy="1143000"/>
          </a:xfrm>
        </p:spPr>
        <p:txBody>
          <a:bodyPr/>
          <a:lstStyle/>
          <a:p>
            <a:r>
              <a:rPr kumimoji="1" lang="en-US" altLang="ja-JP" u="sng" dirty="0" smtClean="0"/>
              <a:t>Adding CS- &amp; FI-terms</a:t>
            </a:r>
            <a:endParaRPr kumimoji="1" lang="ja-JP" altLang="en-US" u="sng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51520" y="1167135"/>
            <a:ext cx="7563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We can also add </a:t>
            </a:r>
            <a:r>
              <a:rPr kumimoji="1" lang="en-US" altLang="ja-JP" sz="2400" dirty="0" err="1" smtClean="0">
                <a:solidFill>
                  <a:srgbClr val="C00000"/>
                </a:solidFill>
              </a:rPr>
              <a:t>Chern</a:t>
            </a:r>
            <a:r>
              <a:rPr kumimoji="1" lang="en-US" altLang="ja-JP" sz="2400" dirty="0" smtClean="0">
                <a:solidFill>
                  <a:srgbClr val="C00000"/>
                </a:solidFill>
              </a:rPr>
              <a:t>-Simons</a:t>
            </a:r>
            <a:r>
              <a:rPr kumimoji="1" lang="en-US" altLang="ja-JP" sz="2400" dirty="0" smtClean="0"/>
              <a:t> and </a:t>
            </a:r>
            <a:r>
              <a:rPr lang="en-US" altLang="ja-JP" sz="2400" dirty="0" err="1" smtClean="0">
                <a:solidFill>
                  <a:schemeClr val="tx2"/>
                </a:solidFill>
              </a:rPr>
              <a:t>Fayet-Illiopoulos</a:t>
            </a:r>
            <a:r>
              <a:rPr lang="en-US" altLang="ja-JP" sz="2400" dirty="0" smtClean="0"/>
              <a:t> </a:t>
            </a:r>
            <a:r>
              <a:rPr kumimoji="1" lang="en-US" altLang="ja-JP" sz="2400" dirty="0" smtClean="0"/>
              <a:t>terms:</a:t>
            </a:r>
            <a:endParaRPr kumimoji="1" lang="ja-JP" alt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772816"/>
            <a:ext cx="74866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テキスト ボックス 8"/>
          <p:cNvSpPr txBox="1"/>
          <p:nvPr/>
        </p:nvSpPr>
        <p:spPr>
          <a:xfrm>
            <a:off x="251520" y="3543399"/>
            <a:ext cx="82959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These are not Q-exact but 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Q-closed</a:t>
            </a:r>
            <a:r>
              <a:rPr kumimoji="1" lang="en-US" altLang="ja-JP" sz="2400" dirty="0" smtClean="0"/>
              <a:t> </a:t>
            </a:r>
            <a:r>
              <a:rPr kumimoji="1" lang="ja-JP" altLang="en-US" sz="2400" dirty="0" smtClean="0"/>
              <a:t>→</a:t>
            </a:r>
            <a:r>
              <a:rPr kumimoji="1" lang="en-US" altLang="ja-JP" sz="2400" dirty="0" smtClean="0"/>
              <a:t> only classical contribution </a:t>
            </a:r>
            <a:endParaRPr kumimoji="1" lang="ja-JP" altLang="en-US" sz="2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5496" y="4397042"/>
            <a:ext cx="39849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Ex.) U(N) SYM with CS- and FI-terms:</a:t>
            </a:r>
            <a:endParaRPr kumimoji="1" lang="ja-JP" altLang="en-US" sz="2000" dirty="0"/>
          </a:p>
        </p:txBody>
      </p:sp>
      <p:pic>
        <p:nvPicPr>
          <p:cNvPr id="14" name="図 13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322293" y="5018607"/>
            <a:ext cx="8181269" cy="570633"/>
          </a:xfrm>
          <a:prstGeom prst="rect">
            <a:avLst/>
          </a:prstGeom>
        </p:spPr>
      </p:pic>
      <p:sp>
        <p:nvSpPr>
          <p:cNvPr id="11" name="左中かっこ 10"/>
          <p:cNvSpPr/>
          <p:nvPr/>
        </p:nvSpPr>
        <p:spPr>
          <a:xfrm>
            <a:off x="467544" y="1916832"/>
            <a:ext cx="360040" cy="1440160"/>
          </a:xfrm>
          <a:prstGeom prst="leftBrac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スライド番号プレースホル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-234280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4000" u="sng" dirty="0" smtClean="0"/>
              <a:t>Adding Matter </a:t>
            </a:r>
            <a:endParaRPr kumimoji="1" lang="ja-JP" altLang="en-US" sz="2800" u="sng" dirty="0"/>
          </a:p>
        </p:txBody>
      </p:sp>
      <p:pic>
        <p:nvPicPr>
          <p:cNvPr id="7" name="図 6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lum/>
          </a:blip>
          <a:stretch>
            <a:fillRect/>
          </a:stretch>
        </p:blipFill>
        <p:spPr>
          <a:xfrm>
            <a:off x="1547664" y="692696"/>
            <a:ext cx="5646629" cy="438145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251520" y="1196752"/>
            <a:ext cx="15170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 smtClean="0"/>
              <a:t>・ </a:t>
            </a:r>
            <a:r>
              <a:rPr kumimoji="1" lang="en-US" altLang="ja-JP" sz="2000" dirty="0" smtClean="0"/>
              <a:t>We choose</a:t>
            </a:r>
            <a:endParaRPr kumimoji="1" lang="ja-JP" altLang="en-US" sz="20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51520" y="1772816"/>
            <a:ext cx="41139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 smtClean="0"/>
              <a:t>・ </a:t>
            </a:r>
            <a:r>
              <a:rPr lang="en-US" altLang="ja-JP" sz="2000" dirty="0" smtClean="0"/>
              <a:t>We can perform completing square</a:t>
            </a:r>
            <a:r>
              <a:rPr kumimoji="1" lang="en-US" altLang="ja-JP" sz="2000" dirty="0" smtClean="0"/>
              <a:t>:</a:t>
            </a:r>
            <a:endParaRPr kumimoji="1" lang="ja-JP" altLang="en-US" sz="2000" dirty="0"/>
          </a:p>
        </p:txBody>
      </p:sp>
      <p:pic>
        <p:nvPicPr>
          <p:cNvPr id="20" name="図 19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lum/>
          </a:blip>
          <a:stretch>
            <a:fillRect/>
          </a:stretch>
        </p:blipFill>
        <p:spPr>
          <a:xfrm>
            <a:off x="7380312" y="1864962"/>
            <a:ext cx="1656184" cy="201797"/>
          </a:xfrm>
          <a:prstGeom prst="rect">
            <a:avLst/>
          </a:prstGeom>
        </p:spPr>
      </p:pic>
      <p:sp>
        <p:nvSpPr>
          <p:cNvPr id="21" name="テキスト ボックス 20"/>
          <p:cNvSpPr txBox="1"/>
          <p:nvPr/>
        </p:nvSpPr>
        <p:spPr>
          <a:xfrm>
            <a:off x="1115616" y="3028890"/>
            <a:ext cx="6048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Combined with the SYM action, again </a:t>
            </a:r>
            <a:endParaRPr kumimoji="1" lang="ja-JP" altLang="en-US" sz="20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106423" y="5148481"/>
            <a:ext cx="2319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(Effect of matter)</a:t>
            </a:r>
            <a:endParaRPr kumimoji="1" lang="ja-JP" altLang="en-US" sz="2400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491880" y="5013176"/>
            <a:ext cx="43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 smtClean="0"/>
              <a:t>=</a:t>
            </a:r>
            <a:endParaRPr kumimoji="1" lang="ja-JP" altLang="en-US" sz="4000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168767" y="5157192"/>
            <a:ext cx="1388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Insertion of</a:t>
            </a:r>
            <a:endParaRPr kumimoji="1" lang="ja-JP" altLang="en-US" sz="2000" dirty="0"/>
          </a:p>
        </p:txBody>
      </p:sp>
      <p:pic>
        <p:nvPicPr>
          <p:cNvPr id="28" name="図 27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lum/>
          </a:blip>
          <a:stretch>
            <a:fillRect/>
          </a:stretch>
        </p:blipFill>
        <p:spPr>
          <a:xfrm>
            <a:off x="539552" y="2204865"/>
            <a:ext cx="8064896" cy="533024"/>
          </a:xfrm>
          <a:prstGeom prst="rect">
            <a:avLst/>
          </a:prstGeom>
        </p:spPr>
      </p:pic>
      <p:pic>
        <p:nvPicPr>
          <p:cNvPr id="31" name="図 30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lum/>
          </a:blip>
          <a:stretch>
            <a:fillRect/>
          </a:stretch>
        </p:blipFill>
        <p:spPr>
          <a:xfrm>
            <a:off x="1835696" y="1196752"/>
            <a:ext cx="5184576" cy="476048"/>
          </a:xfrm>
          <a:prstGeom prst="rect">
            <a:avLst/>
          </a:prstGeom>
        </p:spPr>
      </p:pic>
      <p:sp>
        <p:nvSpPr>
          <p:cNvPr id="32" name="左中かっこ 31"/>
          <p:cNvSpPr/>
          <p:nvPr/>
        </p:nvSpPr>
        <p:spPr>
          <a:xfrm>
            <a:off x="35496" y="1196752"/>
            <a:ext cx="360040" cy="1728192"/>
          </a:xfrm>
          <a:prstGeom prst="leftBrac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右矢印 32"/>
          <p:cNvSpPr/>
          <p:nvPr/>
        </p:nvSpPr>
        <p:spPr>
          <a:xfrm>
            <a:off x="107504" y="3068960"/>
            <a:ext cx="86409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角丸四角形 33"/>
          <p:cNvSpPr/>
          <p:nvPr/>
        </p:nvSpPr>
        <p:spPr>
          <a:xfrm>
            <a:off x="755576" y="3789040"/>
            <a:ext cx="7704856" cy="792088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5" name="図 34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lum/>
          </a:blip>
          <a:stretch>
            <a:fillRect/>
          </a:stretch>
        </p:blipFill>
        <p:spPr>
          <a:xfrm>
            <a:off x="1691680" y="4005064"/>
            <a:ext cx="3960440" cy="442436"/>
          </a:xfrm>
          <a:prstGeom prst="rect">
            <a:avLst/>
          </a:prstGeom>
        </p:spPr>
      </p:pic>
      <p:sp>
        <p:nvSpPr>
          <p:cNvPr id="36" name="テキスト ボックス 35"/>
          <p:cNvSpPr txBox="1"/>
          <p:nvPr/>
        </p:nvSpPr>
        <p:spPr>
          <a:xfrm>
            <a:off x="6128827" y="4005064"/>
            <a:ext cx="19715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Coulomb branch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37" name="角丸四角形 36"/>
          <p:cNvSpPr/>
          <p:nvPr/>
        </p:nvSpPr>
        <p:spPr>
          <a:xfrm>
            <a:off x="1043608" y="3573016"/>
            <a:ext cx="2520280" cy="36004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115616" y="3573016"/>
            <a:ext cx="2405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u="sng" dirty="0" smtClean="0">
                <a:solidFill>
                  <a:schemeClr val="bg1"/>
                </a:solidFill>
              </a:rPr>
              <a:t>L</a:t>
            </a:r>
            <a:r>
              <a:rPr kumimoji="1" lang="en-US" altLang="ja-JP" u="sng" dirty="0" smtClean="0">
                <a:solidFill>
                  <a:schemeClr val="bg1"/>
                </a:solidFill>
              </a:rPr>
              <a:t>ocalized configuration:</a:t>
            </a:r>
            <a:endParaRPr kumimoji="1" lang="ja-JP" altLang="en-US" u="sng" dirty="0">
              <a:solidFill>
                <a:schemeClr val="bg1"/>
              </a:solidFill>
            </a:endParaRPr>
          </a:p>
        </p:txBody>
      </p:sp>
      <p:sp>
        <p:nvSpPr>
          <p:cNvPr id="39" name="右矢印 38"/>
          <p:cNvSpPr/>
          <p:nvPr/>
        </p:nvSpPr>
        <p:spPr>
          <a:xfrm>
            <a:off x="107504" y="5589240"/>
            <a:ext cx="86409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大かっこ 39"/>
          <p:cNvSpPr/>
          <p:nvPr/>
        </p:nvSpPr>
        <p:spPr>
          <a:xfrm>
            <a:off x="4067944" y="5085184"/>
            <a:ext cx="4608512" cy="648072"/>
          </a:xfrm>
          <a:prstGeom prst="bracketPair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正方形/長方形 40"/>
          <p:cNvSpPr/>
          <p:nvPr/>
        </p:nvSpPr>
        <p:spPr>
          <a:xfrm>
            <a:off x="1043608" y="4941168"/>
            <a:ext cx="7920880" cy="165618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47664" y="5805264"/>
            <a:ext cx="3672408" cy="590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図 28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lum/>
          </a:blip>
          <a:stretch>
            <a:fillRect/>
          </a:stretch>
        </p:blipFill>
        <p:spPr>
          <a:xfrm>
            <a:off x="5644965" y="5124926"/>
            <a:ext cx="2808310" cy="476409"/>
          </a:xfrm>
          <a:prstGeom prst="rect">
            <a:avLst/>
          </a:prstGeom>
        </p:spPr>
      </p:pic>
      <p:sp>
        <p:nvSpPr>
          <p:cNvPr id="30" name="スライド番号プレースホルダ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kumimoji="1" lang="en-US" altLang="ja-JP" u="sng" dirty="0" smtClean="0"/>
              <a:t>Short summary</a:t>
            </a:r>
            <a:endParaRPr kumimoji="1" lang="ja-JP" altLang="en-US" u="sng" dirty="0"/>
          </a:p>
        </p:txBody>
      </p:sp>
      <p:pic>
        <p:nvPicPr>
          <p:cNvPr id="6" name="図 5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899592" y="2204864"/>
            <a:ext cx="7325762" cy="576064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135841" y="1412776"/>
            <a:ext cx="8036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Partition function of general                SUSY gauge theory on S</a:t>
            </a:r>
            <a:r>
              <a:rPr kumimoji="1" lang="en-US" altLang="ja-JP" sz="2400" baseline="-25000" dirty="0" smtClean="0"/>
              <a:t>b</a:t>
            </a:r>
            <a:r>
              <a:rPr kumimoji="1" lang="en-US" altLang="ja-JP" sz="2400" baseline="30000" dirty="0" smtClean="0"/>
              <a:t>3</a:t>
            </a:r>
            <a:r>
              <a:rPr kumimoji="1" lang="en-US" altLang="ja-JP" sz="2400" dirty="0" smtClean="0"/>
              <a:t>:</a:t>
            </a:r>
            <a:endParaRPr kumimoji="1" lang="ja-JP" altLang="en-US" sz="2400" dirty="0"/>
          </a:p>
        </p:txBody>
      </p:sp>
      <p:pic>
        <p:nvPicPr>
          <p:cNvPr id="8" name="図 7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3779912" y="1525314"/>
            <a:ext cx="879463" cy="247502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323528" y="3284984"/>
            <a:ext cx="7585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It is hard to perform the integration for general N…</a:t>
            </a:r>
            <a:endParaRPr kumimoji="1" lang="ja-JP" altLang="en-US" sz="2800" dirty="0"/>
          </a:p>
        </p:txBody>
      </p:sp>
      <p:sp>
        <p:nvSpPr>
          <p:cNvPr id="10" name="下矢印 9"/>
          <p:cNvSpPr/>
          <p:nvPr/>
        </p:nvSpPr>
        <p:spPr>
          <a:xfrm>
            <a:off x="3995936" y="4077072"/>
            <a:ext cx="792088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94325" y="5415607"/>
            <a:ext cx="733405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Higgs branch localization automatically performs </a:t>
            </a:r>
            <a:endParaRPr kumimoji="1" lang="en-US" altLang="ja-JP" sz="2800" dirty="0" smtClean="0"/>
          </a:p>
          <a:p>
            <a:r>
              <a:rPr kumimoji="1" lang="en-US" altLang="ja-JP" sz="2800" dirty="0" smtClean="0"/>
              <a:t>these </a:t>
            </a:r>
            <a:r>
              <a:rPr kumimoji="1" lang="en-US" altLang="ja-JP" sz="2800" dirty="0" smtClean="0"/>
              <a:t>integrations!!</a:t>
            </a:r>
            <a:endParaRPr kumimoji="1" lang="ja-JP" altLang="en-US" sz="2800" dirty="0"/>
          </a:p>
        </p:txBody>
      </p:sp>
      <p:sp>
        <p:nvSpPr>
          <p:cNvPr id="12" name="スライド番号プレースホル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10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5496" y="1493912"/>
            <a:ext cx="4896544" cy="1143000"/>
          </a:xfrm>
        </p:spPr>
        <p:txBody>
          <a:bodyPr>
            <a:normAutofit/>
          </a:bodyPr>
          <a:lstStyle/>
          <a:p>
            <a:r>
              <a:rPr kumimoji="1" lang="en-US" altLang="ja-JP" sz="4800" dirty="0" smtClean="0"/>
              <a:t>From Coulomb</a:t>
            </a:r>
            <a:endParaRPr kumimoji="1" lang="ja-JP" altLang="en-US" sz="4800" dirty="0"/>
          </a:p>
        </p:txBody>
      </p:sp>
      <p:pic>
        <p:nvPicPr>
          <p:cNvPr id="3" name="図 2" descr="coulom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2947988"/>
            <a:ext cx="1326541" cy="1563652"/>
          </a:xfrm>
          <a:prstGeom prst="rect">
            <a:avLst/>
          </a:prstGeom>
        </p:spPr>
      </p:pic>
      <p:pic>
        <p:nvPicPr>
          <p:cNvPr id="4" name="図 3" descr="higg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2947987"/>
            <a:ext cx="1296144" cy="1633141"/>
          </a:xfrm>
          <a:prstGeom prst="rect">
            <a:avLst/>
          </a:prstGeom>
        </p:spPr>
      </p:pic>
      <p:cxnSp>
        <p:nvCxnSpPr>
          <p:cNvPr id="8" name="直線矢印コネクタ 7"/>
          <p:cNvCxnSpPr/>
          <p:nvPr/>
        </p:nvCxnSpPr>
        <p:spPr>
          <a:xfrm>
            <a:off x="3779912" y="3740076"/>
            <a:ext cx="165618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5868144" y="1700808"/>
            <a:ext cx="22452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800" dirty="0" smtClean="0"/>
              <a:t>To Higgs</a:t>
            </a:r>
            <a:endParaRPr kumimoji="1" lang="ja-JP" altLang="en-US" sz="4800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11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lum/>
          </a:blip>
          <a:stretch>
            <a:fillRect/>
          </a:stretch>
        </p:blipFill>
        <p:spPr>
          <a:xfrm>
            <a:off x="2012310" y="1350232"/>
            <a:ext cx="4981515" cy="412871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186959" y="696471"/>
            <a:ext cx="4857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We use a different deformation term:</a:t>
            </a:r>
            <a:endParaRPr kumimoji="1" lang="ja-JP" altLang="en-US" sz="2400" dirty="0"/>
          </a:p>
        </p:txBody>
      </p:sp>
      <p:pic>
        <p:nvPicPr>
          <p:cNvPr id="14" name="図 13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lum/>
          </a:blip>
          <a:stretch>
            <a:fillRect/>
          </a:stretch>
        </p:blipFill>
        <p:spPr>
          <a:xfrm>
            <a:off x="1678943" y="2204864"/>
            <a:ext cx="4477233" cy="520922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1638047" y="2864818"/>
            <a:ext cx="5618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h : a function of scalars depending on setup</a:t>
            </a:r>
            <a:endParaRPr kumimoji="1" lang="ja-JP" altLang="en-US" sz="2400" dirty="0"/>
          </a:p>
        </p:txBody>
      </p:sp>
      <p:sp>
        <p:nvSpPr>
          <p:cNvPr id="19" name="円/楕円 18"/>
          <p:cNvSpPr/>
          <p:nvPr/>
        </p:nvSpPr>
        <p:spPr>
          <a:xfrm>
            <a:off x="6372200" y="1196752"/>
            <a:ext cx="720080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6372200" y="836712"/>
            <a:ext cx="763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New!!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380312" y="476672"/>
            <a:ext cx="176683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 smtClean="0">
                <a:solidFill>
                  <a:srgbClr val="00B050"/>
                </a:solidFill>
              </a:rPr>
              <a:t>[Actually  this is import from 2d</a:t>
            </a:r>
          </a:p>
          <a:p>
            <a:r>
              <a:rPr lang="en-US" altLang="ja-JP" sz="900" dirty="0" smtClean="0">
                <a:solidFill>
                  <a:srgbClr val="00B050"/>
                </a:solidFill>
              </a:rPr>
              <a:t> cf. </a:t>
            </a:r>
            <a:r>
              <a:rPr lang="en-US" altLang="ja-JP" sz="900" dirty="0" err="1" smtClean="0">
                <a:solidFill>
                  <a:srgbClr val="00B050"/>
                </a:solidFill>
              </a:rPr>
              <a:t>Benini-Cremonesi</a:t>
            </a:r>
            <a:r>
              <a:rPr lang="en-US" altLang="ja-JP" sz="900" dirty="0" smtClean="0">
                <a:solidFill>
                  <a:srgbClr val="00B050"/>
                </a:solidFill>
              </a:rPr>
              <a:t> ’12, </a:t>
            </a:r>
          </a:p>
          <a:p>
            <a:r>
              <a:rPr lang="en-US" altLang="ja-JP" sz="900" dirty="0" smtClean="0">
                <a:solidFill>
                  <a:srgbClr val="00B050"/>
                </a:solidFill>
              </a:rPr>
              <a:t>      </a:t>
            </a:r>
            <a:r>
              <a:rPr lang="en-US" altLang="ja-JP" sz="900" dirty="0" err="1" smtClean="0">
                <a:solidFill>
                  <a:srgbClr val="00B050"/>
                </a:solidFill>
              </a:rPr>
              <a:t>Doroud</a:t>
            </a:r>
            <a:r>
              <a:rPr lang="en-US" altLang="ja-JP" sz="900" dirty="0" smtClean="0">
                <a:solidFill>
                  <a:srgbClr val="00B050"/>
                </a:solidFill>
              </a:rPr>
              <a:t>-</a:t>
            </a:r>
            <a:r>
              <a:rPr lang="en-US" altLang="ja-JP" sz="900" dirty="0" err="1" smtClean="0">
                <a:solidFill>
                  <a:srgbClr val="00B050"/>
                </a:solidFill>
              </a:rPr>
              <a:t>Gomis</a:t>
            </a:r>
            <a:r>
              <a:rPr lang="en-US" altLang="ja-JP" sz="900" dirty="0" smtClean="0">
                <a:solidFill>
                  <a:srgbClr val="00B050"/>
                </a:solidFill>
              </a:rPr>
              <a:t>-</a:t>
            </a:r>
            <a:r>
              <a:rPr lang="en-US" altLang="ja-JP" sz="900" dirty="0" err="1" smtClean="0">
                <a:solidFill>
                  <a:srgbClr val="00B050"/>
                </a:solidFill>
              </a:rPr>
              <a:t>Floch</a:t>
            </a:r>
            <a:r>
              <a:rPr lang="en-US" altLang="ja-JP" sz="900" dirty="0" smtClean="0">
                <a:solidFill>
                  <a:srgbClr val="00B050"/>
                </a:solidFill>
              </a:rPr>
              <a:t>-Lee ’12  ]</a:t>
            </a:r>
            <a:endParaRPr kumimoji="1" lang="ja-JP" altLang="en-US" sz="900" dirty="0">
              <a:solidFill>
                <a:srgbClr val="00B05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79512" y="1850341"/>
            <a:ext cx="977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where</a:t>
            </a:r>
            <a:endParaRPr kumimoji="1" lang="ja-JP" altLang="en-US" sz="2400" dirty="0"/>
          </a:p>
        </p:txBody>
      </p:sp>
      <p:pic>
        <p:nvPicPr>
          <p:cNvPr id="25" name="図 24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lum/>
          </a:blip>
          <a:stretch>
            <a:fillRect/>
          </a:stretch>
        </p:blipFill>
        <p:spPr>
          <a:xfrm>
            <a:off x="2812510" y="4509120"/>
            <a:ext cx="1975514" cy="394535"/>
          </a:xfrm>
          <a:prstGeom prst="rect">
            <a:avLst/>
          </a:prstGeom>
        </p:spPr>
      </p:pic>
      <p:sp>
        <p:nvSpPr>
          <p:cNvPr id="26" name="テキスト ボックス 25"/>
          <p:cNvSpPr txBox="1"/>
          <p:nvPr/>
        </p:nvSpPr>
        <p:spPr>
          <a:xfrm>
            <a:off x="251520" y="4077072"/>
            <a:ext cx="750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Ex. 1)</a:t>
            </a:r>
            <a:endParaRPr kumimoji="1" lang="ja-JP" altLang="en-US" sz="2000" dirty="0"/>
          </a:p>
        </p:txBody>
      </p:sp>
      <p:pic>
        <p:nvPicPr>
          <p:cNvPr id="28" name="図 27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lum/>
          </a:blip>
          <a:stretch>
            <a:fillRect/>
          </a:stretch>
        </p:blipFill>
        <p:spPr>
          <a:xfrm>
            <a:off x="1506954" y="4181160"/>
            <a:ext cx="720080" cy="202648"/>
          </a:xfrm>
          <a:prstGeom prst="rect">
            <a:avLst/>
          </a:prstGeom>
        </p:spPr>
      </p:pic>
      <p:sp>
        <p:nvSpPr>
          <p:cNvPr id="29" name="テキスト ボックス 28"/>
          <p:cNvSpPr txBox="1"/>
          <p:nvPr/>
        </p:nvSpPr>
        <p:spPr>
          <a:xfrm>
            <a:off x="2299042" y="4077072"/>
            <a:ext cx="3092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SYM + fundamental matters</a:t>
            </a:r>
            <a:endParaRPr kumimoji="1" lang="ja-JP" altLang="en-US" sz="2000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971600" y="4077072"/>
            <a:ext cx="5241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For</a:t>
            </a:r>
            <a:endParaRPr kumimoji="1" lang="ja-JP" altLang="en-US" sz="2000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5899442" y="4509120"/>
            <a:ext cx="15083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(χ</a:t>
            </a:r>
            <a:r>
              <a:rPr kumimoji="1" lang="ja-JP" altLang="en-US" sz="2000" dirty="0" smtClean="0"/>
              <a:t>：</a:t>
            </a:r>
            <a:r>
              <a:rPr kumimoji="1" lang="en-US" altLang="ja-JP" sz="2000" dirty="0" smtClean="0"/>
              <a:t>Constant)</a:t>
            </a:r>
            <a:endParaRPr kumimoji="1" lang="ja-JP" altLang="en-US" sz="2000" dirty="0"/>
          </a:p>
        </p:txBody>
      </p:sp>
      <p:sp>
        <p:nvSpPr>
          <p:cNvPr id="24" name="左中かっこ 23"/>
          <p:cNvSpPr/>
          <p:nvPr/>
        </p:nvSpPr>
        <p:spPr>
          <a:xfrm>
            <a:off x="1187624" y="2204864"/>
            <a:ext cx="288032" cy="1572294"/>
          </a:xfrm>
          <a:prstGeom prst="leftBrac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タイトル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4000" u="sng" dirty="0" smtClean="0"/>
              <a:t>From Coulomb to Higgs</a:t>
            </a:r>
            <a:endParaRPr kumimoji="1" lang="ja-JP" altLang="en-US" sz="4000" u="sng" dirty="0"/>
          </a:p>
        </p:txBody>
      </p:sp>
      <p:pic>
        <p:nvPicPr>
          <p:cNvPr id="33" name="図 32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lum/>
          </a:blip>
          <a:stretch>
            <a:fillRect/>
          </a:stretch>
        </p:blipFill>
        <p:spPr>
          <a:xfrm>
            <a:off x="1835696" y="3356991"/>
            <a:ext cx="720080" cy="399405"/>
          </a:xfrm>
          <a:prstGeom prst="rect">
            <a:avLst/>
          </a:prstGeom>
        </p:spPr>
      </p:pic>
      <p:sp>
        <p:nvSpPr>
          <p:cNvPr id="34" name="テキスト ボックス 33"/>
          <p:cNvSpPr txBox="1"/>
          <p:nvPr/>
        </p:nvSpPr>
        <p:spPr>
          <a:xfrm>
            <a:off x="2707490" y="3356991"/>
            <a:ext cx="438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SUSY trans. parameter </a:t>
            </a:r>
            <a:r>
              <a:rPr lang="en-US" altLang="ja-JP" sz="1400" dirty="0" smtClean="0"/>
              <a:t>(</a:t>
            </a:r>
            <a:r>
              <a:rPr lang="en-US" altLang="ja-JP" sz="1400" dirty="0" err="1" smtClean="0"/>
              <a:t>bosonic</a:t>
            </a:r>
            <a:r>
              <a:rPr lang="en-US" altLang="ja-JP" sz="1400" dirty="0" smtClean="0"/>
              <a:t> </a:t>
            </a:r>
            <a:r>
              <a:rPr lang="en-US" altLang="ja-JP" sz="1400" dirty="0" err="1" smtClean="0"/>
              <a:t>spinor</a:t>
            </a:r>
            <a:r>
              <a:rPr lang="en-US" altLang="ja-JP" sz="1400" dirty="0" smtClean="0"/>
              <a:t>)</a:t>
            </a:r>
            <a:endParaRPr kumimoji="1" lang="ja-JP" altLang="en-US" sz="2400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251520" y="4973106"/>
            <a:ext cx="750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Ex. 2)</a:t>
            </a:r>
            <a:endParaRPr kumimoji="1" lang="ja-JP" altLang="en-US" sz="2000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971600" y="4973106"/>
            <a:ext cx="2792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Adding anti-fundamental</a:t>
            </a:r>
            <a:endParaRPr kumimoji="1" lang="ja-JP" altLang="en-US" sz="2000" dirty="0"/>
          </a:p>
        </p:txBody>
      </p:sp>
      <p:pic>
        <p:nvPicPr>
          <p:cNvPr id="40" name="図 39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lum/>
          </a:blip>
          <a:stretch>
            <a:fillRect/>
          </a:stretch>
        </p:blipFill>
        <p:spPr>
          <a:xfrm>
            <a:off x="2668545" y="5398387"/>
            <a:ext cx="2907790" cy="394534"/>
          </a:xfrm>
          <a:prstGeom prst="rect">
            <a:avLst/>
          </a:prstGeom>
        </p:spPr>
      </p:pic>
      <p:sp>
        <p:nvSpPr>
          <p:cNvPr id="41" name="テキスト ボックス 40"/>
          <p:cNvSpPr txBox="1"/>
          <p:nvPr/>
        </p:nvSpPr>
        <p:spPr>
          <a:xfrm>
            <a:off x="251520" y="5837202"/>
            <a:ext cx="750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Ex. 3)</a:t>
            </a:r>
            <a:endParaRPr kumimoji="1" lang="ja-JP" altLang="en-US" sz="2000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971600" y="5837202"/>
            <a:ext cx="17067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Adding </a:t>
            </a:r>
            <a:r>
              <a:rPr lang="en-US" altLang="ja-JP" sz="2000" dirty="0" err="1" smtClean="0"/>
              <a:t>adjoint</a:t>
            </a:r>
            <a:endParaRPr kumimoji="1" lang="ja-JP" altLang="en-US" sz="2000" dirty="0"/>
          </a:p>
        </p:txBody>
      </p:sp>
      <p:pic>
        <p:nvPicPr>
          <p:cNvPr id="45" name="図 44" descr="txp_fig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lum/>
          </a:blip>
          <a:stretch>
            <a:fillRect/>
          </a:stretch>
        </p:blipFill>
        <p:spPr>
          <a:xfrm>
            <a:off x="2578923" y="6274826"/>
            <a:ext cx="4441349" cy="394534"/>
          </a:xfrm>
          <a:prstGeom prst="rect">
            <a:avLst/>
          </a:prstGeom>
        </p:spPr>
      </p:pic>
      <p:sp>
        <p:nvSpPr>
          <p:cNvPr id="46" name="スライド番号プレースホルダ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12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4000" u="sng" dirty="0" smtClean="0"/>
              <a:t>Localized configuration</a:t>
            </a:r>
            <a:endParaRPr kumimoji="1" lang="ja-JP" altLang="en-US" sz="4000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l="-1099" t="-2842" r="-732" b="-4263"/>
          <a:stretch>
            <a:fillRect/>
          </a:stretch>
        </p:blipFill>
        <p:spPr bwMode="auto">
          <a:xfrm>
            <a:off x="365001" y="1565222"/>
            <a:ext cx="8468883" cy="22958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テキスト ボックス 6"/>
          <p:cNvSpPr txBox="1"/>
          <p:nvPr/>
        </p:nvSpPr>
        <p:spPr>
          <a:xfrm>
            <a:off x="395536" y="807095"/>
            <a:ext cx="7078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let’s consider                SQCD with mass matrix M &amp; Δ=0:</a:t>
            </a:r>
            <a:endParaRPr kumimoji="1" lang="ja-JP" altLang="en-US" dirty="0"/>
          </a:p>
        </p:txBody>
      </p:sp>
      <p:pic>
        <p:nvPicPr>
          <p:cNvPr id="8" name="図 7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lum/>
          </a:blip>
          <a:stretch>
            <a:fillRect/>
          </a:stretch>
        </p:blipFill>
        <p:spPr>
          <a:xfrm>
            <a:off x="2182314" y="902471"/>
            <a:ext cx="864096" cy="243178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58586" y="447055"/>
            <a:ext cx="13261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/>
              <a:t>For simplicity,</a:t>
            </a:r>
            <a:endParaRPr kumimoji="1" lang="ja-JP" altLang="en-US" sz="16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020272" y="3419708"/>
            <a:ext cx="1531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Complicated…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pic>
        <p:nvPicPr>
          <p:cNvPr id="11" name="図 10" descr="lemo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400000">
            <a:off x="6828251" y="4629134"/>
            <a:ext cx="2112235" cy="1584176"/>
          </a:xfrm>
          <a:prstGeom prst="rect">
            <a:avLst/>
          </a:prstGeom>
        </p:spPr>
      </p:pic>
      <p:sp>
        <p:nvSpPr>
          <p:cNvPr id="12" name="円/楕円 11"/>
          <p:cNvSpPr/>
          <p:nvPr/>
        </p:nvSpPr>
        <p:spPr>
          <a:xfrm>
            <a:off x="8388424" y="4509120"/>
            <a:ext cx="648072" cy="6735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7812360" y="4390628"/>
            <a:ext cx="144016" cy="144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/>
        </p:nvSpPr>
        <p:spPr>
          <a:xfrm>
            <a:off x="7812360" y="6381328"/>
            <a:ext cx="144016" cy="14401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lum/>
          </a:blip>
          <a:stretch>
            <a:fillRect/>
          </a:stretch>
        </p:blipFill>
        <p:spPr>
          <a:xfrm>
            <a:off x="7596336" y="4149080"/>
            <a:ext cx="672847" cy="190500"/>
          </a:xfrm>
          <a:prstGeom prst="rect">
            <a:avLst/>
          </a:prstGeom>
        </p:spPr>
      </p:pic>
      <p:pic>
        <p:nvPicPr>
          <p:cNvPr id="16" name="図 15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lum/>
          </a:blip>
          <a:stretch>
            <a:fillRect/>
          </a:stretch>
        </p:blipFill>
        <p:spPr>
          <a:xfrm>
            <a:off x="7596336" y="6597352"/>
            <a:ext cx="685801" cy="190500"/>
          </a:xfrm>
          <a:prstGeom prst="rect">
            <a:avLst/>
          </a:prstGeom>
        </p:spPr>
      </p:pic>
      <p:sp>
        <p:nvSpPr>
          <p:cNvPr id="19" name="テキスト ボックス 18"/>
          <p:cNvSpPr txBox="1"/>
          <p:nvPr/>
        </p:nvSpPr>
        <p:spPr>
          <a:xfrm>
            <a:off x="460913" y="4809034"/>
            <a:ext cx="52980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①</a:t>
            </a:r>
            <a:r>
              <a:rPr kumimoji="1" lang="en-US" altLang="ja-JP" sz="2400" dirty="0" smtClean="0"/>
              <a:t> Demand 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smoothness</a:t>
            </a:r>
            <a:r>
              <a:rPr kumimoji="1" lang="en-US" altLang="ja-JP" sz="2400" dirty="0" smtClean="0"/>
              <a:t> </a:t>
            </a:r>
          </a:p>
          <a:p>
            <a:r>
              <a:rPr lang="en-US" altLang="ja-JP" sz="2400" dirty="0" smtClean="0">
                <a:solidFill>
                  <a:srgbClr val="00B050"/>
                </a:solidFill>
              </a:rPr>
              <a:t>     </a:t>
            </a:r>
            <a:r>
              <a:rPr kumimoji="1" lang="en-US" altLang="ja-JP" sz="2400" dirty="0" smtClean="0">
                <a:solidFill>
                  <a:srgbClr val="00B050"/>
                </a:solidFill>
              </a:rPr>
              <a:t>away from the north and south </a:t>
            </a:r>
            <a:r>
              <a:rPr kumimoji="1" lang="en-US" altLang="ja-JP" sz="2400" dirty="0" smtClean="0">
                <a:solidFill>
                  <a:srgbClr val="00B050"/>
                </a:solidFill>
              </a:rPr>
              <a:t>poles</a:t>
            </a:r>
            <a:endParaRPr kumimoji="1" lang="ja-JP" altLang="en-US" sz="2400" dirty="0">
              <a:solidFill>
                <a:srgbClr val="00B050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460913" y="5715521"/>
            <a:ext cx="6631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 smtClean="0"/>
              <a:t>②</a:t>
            </a:r>
            <a:r>
              <a:rPr kumimoji="1" lang="en-US" altLang="ja-JP" sz="2400" dirty="0" smtClean="0"/>
              <a:t> </a:t>
            </a:r>
            <a:r>
              <a:rPr kumimoji="1" lang="en-US" altLang="ja-JP" sz="2400" dirty="0" smtClean="0">
                <a:solidFill>
                  <a:schemeClr val="accent1"/>
                </a:solidFill>
              </a:rPr>
              <a:t>Allow singularity </a:t>
            </a:r>
            <a:r>
              <a:rPr kumimoji="1" lang="en-US" altLang="ja-JP" sz="2400" dirty="0" smtClean="0">
                <a:solidFill>
                  <a:srgbClr val="7030A0"/>
                </a:solidFill>
              </a:rPr>
              <a:t>at the north and south poles </a:t>
            </a:r>
            <a:r>
              <a:rPr kumimoji="1" lang="ja-JP" altLang="en-US" sz="2400" dirty="0" smtClean="0"/>
              <a:t>　</a:t>
            </a:r>
            <a:endParaRPr kumimoji="1" lang="ja-JP" altLang="en-US" sz="2400" dirty="0"/>
          </a:p>
        </p:txBody>
      </p:sp>
      <p:sp>
        <p:nvSpPr>
          <p:cNvPr id="21" name="左中かっこ 20"/>
          <p:cNvSpPr/>
          <p:nvPr/>
        </p:nvSpPr>
        <p:spPr>
          <a:xfrm>
            <a:off x="179512" y="4809034"/>
            <a:ext cx="288032" cy="1572294"/>
          </a:xfrm>
          <a:prstGeom prst="leftBrac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635669" y="4566320"/>
            <a:ext cx="18886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 smtClean="0">
                <a:solidFill>
                  <a:srgbClr val="00B050"/>
                </a:solidFill>
              </a:rPr>
              <a:t>[cf. </a:t>
            </a:r>
            <a:r>
              <a:rPr kumimoji="1" lang="en-US" altLang="ja-JP" sz="900" dirty="0" err="1" smtClean="0">
                <a:solidFill>
                  <a:srgbClr val="00B050"/>
                </a:solidFill>
              </a:rPr>
              <a:t>Pestun</a:t>
            </a:r>
            <a:r>
              <a:rPr kumimoji="1" lang="en-US" altLang="ja-JP" sz="900" dirty="0" smtClean="0">
                <a:solidFill>
                  <a:srgbClr val="00B050"/>
                </a:solidFill>
              </a:rPr>
              <a:t>, Hama-</a:t>
            </a:r>
            <a:r>
              <a:rPr kumimoji="1" lang="en-US" altLang="ja-JP" sz="900" dirty="0" err="1" smtClean="0">
                <a:solidFill>
                  <a:srgbClr val="00B050"/>
                </a:solidFill>
              </a:rPr>
              <a:t>Hosomichi</a:t>
            </a:r>
            <a:r>
              <a:rPr kumimoji="1" lang="en-US" altLang="ja-JP" sz="900" dirty="0" smtClean="0">
                <a:solidFill>
                  <a:srgbClr val="00B050"/>
                </a:solidFill>
              </a:rPr>
              <a:t>, </a:t>
            </a:r>
            <a:r>
              <a:rPr lang="en-US" altLang="ja-JP" sz="900" dirty="0" smtClean="0">
                <a:solidFill>
                  <a:srgbClr val="00B050"/>
                </a:solidFill>
              </a:rPr>
              <a:t>etc..]</a:t>
            </a:r>
            <a:endParaRPr kumimoji="1" lang="ja-JP" altLang="en-US" sz="900" dirty="0">
              <a:solidFill>
                <a:srgbClr val="00B05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07504" y="4149080"/>
            <a:ext cx="6783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We solve these conditions in the following criterions:</a:t>
            </a:r>
            <a:endParaRPr kumimoji="1" lang="ja-JP" altLang="en-US" sz="2400" dirty="0"/>
          </a:p>
        </p:txBody>
      </p:sp>
      <p:sp>
        <p:nvSpPr>
          <p:cNvPr id="24" name="スライド番号プレースホルダ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13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 txBox="1">
            <a:spLocks/>
          </p:cNvSpPr>
          <p:nvPr/>
        </p:nvSpPr>
        <p:spPr>
          <a:xfrm>
            <a:off x="251520" y="-171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Away from the north and south poles</a:t>
            </a:r>
            <a:endParaRPr kumimoji="1" lang="ja-JP" altLang="en-US" sz="36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6937" y="692696"/>
            <a:ext cx="3911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 smtClean="0"/>
              <a:t>① </a:t>
            </a:r>
            <a:r>
              <a:rPr kumimoji="1" lang="en-US" altLang="ja-JP" sz="2000" dirty="0" smtClean="0"/>
              <a:t>Demanding smoothness, we find</a:t>
            </a:r>
            <a:endParaRPr kumimoji="1" lang="ja-JP" altLang="en-US" sz="2000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14</a:t>
            </a:fld>
            <a:endParaRPr kumimoji="1" lang="ja-JP" altLang="en-US"/>
          </a:p>
        </p:txBody>
      </p:sp>
      <p:pic>
        <p:nvPicPr>
          <p:cNvPr id="14" name="図 13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lum/>
          </a:blip>
          <a:stretch>
            <a:fillRect/>
          </a:stretch>
        </p:blipFill>
        <p:spPr>
          <a:xfrm>
            <a:off x="577227" y="1268760"/>
            <a:ext cx="4035905" cy="288032"/>
          </a:xfrm>
          <a:prstGeom prst="rect">
            <a:avLst/>
          </a:prstGeom>
        </p:spPr>
      </p:pic>
      <p:sp>
        <p:nvSpPr>
          <p:cNvPr id="15" name="左中かっこ 14"/>
          <p:cNvSpPr/>
          <p:nvPr/>
        </p:nvSpPr>
        <p:spPr>
          <a:xfrm>
            <a:off x="217187" y="1196752"/>
            <a:ext cx="288032" cy="1080120"/>
          </a:xfrm>
          <a:prstGeom prst="leftBrac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lum/>
          </a:blip>
          <a:stretch>
            <a:fillRect/>
          </a:stretch>
        </p:blipFill>
        <p:spPr>
          <a:xfrm>
            <a:off x="559057" y="1772691"/>
            <a:ext cx="7046740" cy="432048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179098" y="2492896"/>
            <a:ext cx="2232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 smtClean="0"/>
              <a:t>②</a:t>
            </a:r>
            <a:r>
              <a:rPr lang="ja-JP" altLang="en-US" sz="2400" dirty="0" smtClean="0"/>
              <a:t> </a:t>
            </a:r>
            <a:r>
              <a:rPr lang="en-US" altLang="ja-JP" sz="2400" dirty="0" smtClean="0"/>
              <a:t>W</a:t>
            </a:r>
            <a:r>
              <a:rPr kumimoji="1" lang="en-US" altLang="ja-JP" sz="2400" dirty="0" smtClean="0"/>
              <a:t>e can show </a:t>
            </a:r>
            <a:endParaRPr kumimoji="1" lang="ja-JP" altLang="en-US" sz="2400" dirty="0"/>
          </a:p>
        </p:txBody>
      </p:sp>
      <p:pic>
        <p:nvPicPr>
          <p:cNvPr id="19" name="図 18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lum/>
          </a:blip>
          <a:stretch>
            <a:fillRect/>
          </a:stretch>
        </p:blipFill>
        <p:spPr>
          <a:xfrm>
            <a:off x="2603002" y="3328031"/>
            <a:ext cx="1104902" cy="316993"/>
          </a:xfrm>
          <a:prstGeom prst="rect">
            <a:avLst/>
          </a:prstGeom>
        </p:spPr>
      </p:pic>
      <p:sp>
        <p:nvSpPr>
          <p:cNvPr id="20" name="大かっこ 19"/>
          <p:cNvSpPr/>
          <p:nvPr/>
        </p:nvSpPr>
        <p:spPr>
          <a:xfrm>
            <a:off x="1979712" y="2996952"/>
            <a:ext cx="2664296" cy="720080"/>
          </a:xfrm>
          <a:prstGeom prst="bracketPair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図 21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lum/>
          </a:blip>
          <a:stretch>
            <a:fillRect/>
          </a:stretch>
        </p:blipFill>
        <p:spPr>
          <a:xfrm>
            <a:off x="5148064" y="2996952"/>
            <a:ext cx="1584176" cy="543911"/>
          </a:xfrm>
          <a:prstGeom prst="rect">
            <a:avLst/>
          </a:prstGeom>
        </p:spPr>
      </p:pic>
      <p:sp>
        <p:nvSpPr>
          <p:cNvPr id="23" name="テキスト ボックス 22"/>
          <p:cNvSpPr txBox="1"/>
          <p:nvPr/>
        </p:nvSpPr>
        <p:spPr>
          <a:xfrm>
            <a:off x="2195736" y="2924944"/>
            <a:ext cx="2069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Contribution from</a:t>
            </a:r>
            <a:endParaRPr kumimoji="1" lang="ja-JP" altLang="en-US" sz="200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79512" y="3933056"/>
            <a:ext cx="57642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 smtClean="0"/>
              <a:t>③ </a:t>
            </a:r>
            <a:r>
              <a:rPr lang="en-US" altLang="ja-JP" sz="2000" dirty="0" smtClean="0"/>
              <a:t>Recalling that χ appears only in deformation term, 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835696" y="4437112"/>
            <a:ext cx="22054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(final result)</a:t>
            </a:r>
            <a:endParaRPr kumimoji="1" lang="ja-JP" altLang="en-US" sz="3200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427984" y="4437112"/>
            <a:ext cx="43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 smtClean="0"/>
              <a:t>=</a:t>
            </a:r>
            <a:endParaRPr kumimoji="1" lang="ja-JP" altLang="en-US" sz="4000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436096" y="4509120"/>
            <a:ext cx="2614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(χ-independent )</a:t>
            </a:r>
            <a:endParaRPr kumimoji="1" lang="ja-JP" altLang="en-US" sz="2800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107504" y="5333146"/>
            <a:ext cx="5743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 smtClean="0"/>
              <a:t>④ </a:t>
            </a:r>
            <a:r>
              <a:rPr lang="en-US" altLang="ja-JP" sz="2000" dirty="0" smtClean="0"/>
              <a:t>If we take χ</a:t>
            </a:r>
            <a:r>
              <a:rPr lang="ja-JP" altLang="en-US" sz="2000" dirty="0" smtClean="0"/>
              <a:t>→∞</a:t>
            </a:r>
            <a:r>
              <a:rPr lang="en-US" altLang="ja-JP" sz="2000" dirty="0" smtClean="0"/>
              <a:t>, nonzero contribution comes from</a:t>
            </a:r>
            <a:endParaRPr kumimoji="1" lang="ja-JP" altLang="en-US" sz="2000" dirty="0"/>
          </a:p>
        </p:txBody>
      </p:sp>
      <p:pic>
        <p:nvPicPr>
          <p:cNvPr id="30" name="図 29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lum/>
          </a:blip>
          <a:stretch>
            <a:fillRect/>
          </a:stretch>
        </p:blipFill>
        <p:spPr>
          <a:xfrm>
            <a:off x="611560" y="5949280"/>
            <a:ext cx="7207715" cy="389233"/>
          </a:xfrm>
          <a:prstGeom prst="rect">
            <a:avLst/>
          </a:prstGeom>
        </p:spPr>
      </p:pic>
      <p:sp>
        <p:nvSpPr>
          <p:cNvPr id="31" name="テキスト ボックス 30"/>
          <p:cNvSpPr txBox="1"/>
          <p:nvPr/>
        </p:nvSpPr>
        <p:spPr>
          <a:xfrm>
            <a:off x="7423232" y="5435932"/>
            <a:ext cx="1469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Higgs branch!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4848" y="-243408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3200" u="sng" dirty="0" smtClean="0"/>
              <a:t>Away from the north and south poles </a:t>
            </a:r>
            <a:r>
              <a:rPr kumimoji="1" lang="en-US" altLang="ja-JP" sz="2400" u="sng" dirty="0" smtClean="0"/>
              <a:t>(Cont’d)</a:t>
            </a:r>
            <a:endParaRPr kumimoji="1" lang="ja-JP" altLang="en-US" sz="3200" u="sng" dirty="0"/>
          </a:p>
        </p:txBody>
      </p:sp>
      <p:pic>
        <p:nvPicPr>
          <p:cNvPr id="6" name="図 5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lum/>
          </a:blip>
          <a:stretch>
            <a:fillRect/>
          </a:stretch>
        </p:blipFill>
        <p:spPr>
          <a:xfrm>
            <a:off x="899592" y="1340768"/>
            <a:ext cx="6960772" cy="360040"/>
          </a:xfrm>
          <a:prstGeom prst="rect">
            <a:avLst/>
          </a:prstGeom>
        </p:spPr>
      </p:pic>
      <p:sp>
        <p:nvSpPr>
          <p:cNvPr id="7" name="角丸四角形 6"/>
          <p:cNvSpPr/>
          <p:nvPr/>
        </p:nvSpPr>
        <p:spPr>
          <a:xfrm>
            <a:off x="35496" y="764704"/>
            <a:ext cx="2736304" cy="432048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07504" y="764704"/>
            <a:ext cx="26486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u="sng" dirty="0" smtClean="0">
                <a:solidFill>
                  <a:schemeClr val="bg1"/>
                </a:solidFill>
              </a:rPr>
              <a:t>L</a:t>
            </a:r>
            <a:r>
              <a:rPr kumimoji="1" lang="en-US" altLang="ja-JP" sz="2000" u="sng" dirty="0" smtClean="0">
                <a:solidFill>
                  <a:schemeClr val="bg1"/>
                </a:solidFill>
              </a:rPr>
              <a:t>ocalized configuration:</a:t>
            </a:r>
            <a:endParaRPr kumimoji="1" lang="ja-JP" altLang="en-US" sz="2000" u="sng" dirty="0">
              <a:solidFill>
                <a:schemeClr val="bg1"/>
              </a:solidFill>
            </a:endParaRPr>
          </a:p>
        </p:txBody>
      </p:sp>
      <p:cxnSp>
        <p:nvCxnSpPr>
          <p:cNvPr id="10" name="直線コネクタ 9"/>
          <p:cNvCxnSpPr/>
          <p:nvPr/>
        </p:nvCxnSpPr>
        <p:spPr>
          <a:xfrm>
            <a:off x="4067944" y="1700808"/>
            <a:ext cx="1728192" cy="0"/>
          </a:xfrm>
          <a:prstGeom prst="line">
            <a:avLst/>
          </a:prstGeom>
          <a:ln w="190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179512" y="1844824"/>
            <a:ext cx="276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With explicit indices,</a:t>
            </a:r>
            <a:endParaRPr kumimoji="1" lang="ja-JP" alt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51720" y="2420888"/>
            <a:ext cx="3194537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図 12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lum/>
          </a:blip>
          <a:stretch>
            <a:fillRect/>
          </a:stretch>
        </p:blipFill>
        <p:spPr>
          <a:xfrm>
            <a:off x="5652120" y="2516728"/>
            <a:ext cx="3280044" cy="264200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179512" y="2996952"/>
            <a:ext cx="7242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If φ is eigen</a:t>
            </a:r>
            <a:r>
              <a:rPr lang="en-US" altLang="ja-JP" sz="2400" dirty="0" smtClean="0"/>
              <a:t>vector of M, φ must be also eigenvector of σ.</a:t>
            </a:r>
            <a:endParaRPr kumimoji="1" lang="ja-JP" altLang="en-US" sz="24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77407" y="3645024"/>
            <a:ext cx="4898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Then, up to flavor and gauge rotation,</a:t>
            </a:r>
            <a:endParaRPr kumimoji="1" lang="ja-JP" altLang="en-US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03648" y="4077072"/>
            <a:ext cx="3828141" cy="629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図 16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lum/>
          </a:blip>
          <a:stretch>
            <a:fillRect/>
          </a:stretch>
        </p:blipFill>
        <p:spPr>
          <a:xfrm>
            <a:off x="5508104" y="4293096"/>
            <a:ext cx="3276606" cy="304801"/>
          </a:xfrm>
          <a:prstGeom prst="rect">
            <a:avLst/>
          </a:prstGeom>
        </p:spPr>
      </p:pic>
      <p:pic>
        <p:nvPicPr>
          <p:cNvPr id="18" name="図 17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lum/>
          </a:blip>
          <a:stretch>
            <a:fillRect/>
          </a:stretch>
        </p:blipFill>
        <p:spPr>
          <a:xfrm>
            <a:off x="5220072" y="3789040"/>
            <a:ext cx="1147194" cy="286799"/>
          </a:xfrm>
          <a:prstGeom prst="rect">
            <a:avLst/>
          </a:prstGeom>
        </p:spPr>
      </p:pic>
      <p:sp>
        <p:nvSpPr>
          <p:cNvPr id="19" name="テキスト ボックス 18"/>
          <p:cNvSpPr txBox="1"/>
          <p:nvPr/>
        </p:nvSpPr>
        <p:spPr>
          <a:xfrm>
            <a:off x="1077310" y="5448126"/>
            <a:ext cx="666304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Path integral becomes just </a:t>
            </a:r>
            <a:r>
              <a:rPr kumimoji="1" lang="en-US" altLang="ja-JP" sz="3200" dirty="0" smtClean="0">
                <a:solidFill>
                  <a:srgbClr val="C00000"/>
                </a:solidFill>
              </a:rPr>
              <a:t>summation</a:t>
            </a:r>
            <a:r>
              <a:rPr kumimoji="1" lang="en-US" altLang="ja-JP" sz="3200" dirty="0" smtClean="0"/>
              <a:t> </a:t>
            </a:r>
          </a:p>
          <a:p>
            <a:r>
              <a:rPr kumimoji="1" lang="en-US" altLang="ja-JP" sz="3200" dirty="0" smtClean="0"/>
              <a:t>over discrete            combinations!</a:t>
            </a:r>
            <a:endParaRPr kumimoji="1" lang="ja-JP" altLang="en-US" sz="3200" dirty="0"/>
          </a:p>
        </p:txBody>
      </p:sp>
      <p:pic>
        <p:nvPicPr>
          <p:cNvPr id="20" name="図 19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lum/>
          </a:blip>
          <a:stretch>
            <a:fillRect/>
          </a:stretch>
        </p:blipFill>
        <p:spPr>
          <a:xfrm>
            <a:off x="3381566" y="6096198"/>
            <a:ext cx="936104" cy="419600"/>
          </a:xfrm>
          <a:prstGeom prst="rect">
            <a:avLst/>
          </a:prstGeom>
        </p:spPr>
      </p:pic>
      <p:sp>
        <p:nvSpPr>
          <p:cNvPr id="23" name="下矢印 22"/>
          <p:cNvSpPr/>
          <p:nvPr/>
        </p:nvSpPr>
        <p:spPr>
          <a:xfrm>
            <a:off x="3851920" y="4869160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5" name="直線コネクタ 24"/>
          <p:cNvCxnSpPr/>
          <p:nvPr/>
        </p:nvCxnSpPr>
        <p:spPr>
          <a:xfrm flipV="1">
            <a:off x="1115616" y="5949280"/>
            <a:ext cx="6336704" cy="2"/>
          </a:xfrm>
          <a:prstGeom prst="line">
            <a:avLst/>
          </a:prstGeom>
          <a:ln w="15875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/>
        </p:nvCxnSpPr>
        <p:spPr>
          <a:xfrm>
            <a:off x="1187624" y="6525344"/>
            <a:ext cx="5688632" cy="0"/>
          </a:xfrm>
          <a:prstGeom prst="line">
            <a:avLst/>
          </a:prstGeom>
          <a:ln w="15875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スライド番号プレースホル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図 33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lum/>
          </a:blip>
          <a:stretch>
            <a:fillRect/>
          </a:stretch>
        </p:blipFill>
        <p:spPr>
          <a:xfrm>
            <a:off x="6588225" y="2780928"/>
            <a:ext cx="360040" cy="28142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4000" u="sng" dirty="0" smtClean="0"/>
              <a:t>At north pole</a:t>
            </a:r>
            <a:endParaRPr kumimoji="1" lang="ja-JP" altLang="en-US" sz="4000" u="sng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16</a:t>
            </a:fld>
            <a:endParaRPr kumimoji="1" lang="ja-JP" altLang="en-US"/>
          </a:p>
        </p:txBody>
      </p:sp>
      <p:pic>
        <p:nvPicPr>
          <p:cNvPr id="7" name="図 6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lum/>
          </a:blip>
          <a:stretch>
            <a:fillRect/>
          </a:stretch>
        </p:blipFill>
        <p:spPr>
          <a:xfrm>
            <a:off x="467544" y="1614664"/>
            <a:ext cx="5250774" cy="252928"/>
          </a:xfrm>
          <a:prstGeom prst="rect">
            <a:avLst/>
          </a:prstGeom>
        </p:spPr>
      </p:pic>
      <p:pic>
        <p:nvPicPr>
          <p:cNvPr id="8" name="図 7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lum/>
          </a:blip>
          <a:stretch>
            <a:fillRect/>
          </a:stretch>
        </p:blipFill>
        <p:spPr>
          <a:xfrm>
            <a:off x="467543" y="1052736"/>
            <a:ext cx="7056785" cy="515577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6768944" y="1568314"/>
            <a:ext cx="1763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</a:rPr>
              <a:t>Vortex equation!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pic>
        <p:nvPicPr>
          <p:cNvPr id="10" name="図 9" descr="lemon.jp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5400000">
            <a:off x="179512" y="2420888"/>
            <a:ext cx="1728192" cy="1296144"/>
          </a:xfrm>
          <a:prstGeom prst="rect">
            <a:avLst/>
          </a:prstGeom>
        </p:spPr>
      </p:pic>
      <p:sp>
        <p:nvSpPr>
          <p:cNvPr id="11" name="円/楕円 10"/>
          <p:cNvSpPr/>
          <p:nvPr/>
        </p:nvSpPr>
        <p:spPr>
          <a:xfrm>
            <a:off x="1475656" y="2276872"/>
            <a:ext cx="648072" cy="6735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/>
          <p:cNvSpPr/>
          <p:nvPr/>
        </p:nvSpPr>
        <p:spPr>
          <a:xfrm>
            <a:off x="971600" y="2230388"/>
            <a:ext cx="144016" cy="144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6" name="直線コネクタ 15"/>
          <p:cNvCxnSpPr/>
          <p:nvPr/>
        </p:nvCxnSpPr>
        <p:spPr>
          <a:xfrm>
            <a:off x="1043608" y="2276872"/>
            <a:ext cx="4464496" cy="7200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1043608" y="2276872"/>
            <a:ext cx="4168080" cy="21518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2699792" y="2636912"/>
            <a:ext cx="2360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Zoom up around θ=0</a:t>
            </a:r>
            <a:endParaRPr kumimoji="1" lang="ja-JP" altLang="en-US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8" name="直線矢印コネクタ 27"/>
          <p:cNvCxnSpPr/>
          <p:nvPr/>
        </p:nvCxnSpPr>
        <p:spPr>
          <a:xfrm>
            <a:off x="5364088" y="3140968"/>
            <a:ext cx="165618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 flipH="1" flipV="1">
            <a:off x="6156176" y="2348880"/>
            <a:ext cx="8384" cy="158417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/>
          <p:nvPr/>
        </p:nvCxnSpPr>
        <p:spPr>
          <a:xfrm flipV="1">
            <a:off x="6156176" y="2492896"/>
            <a:ext cx="792088" cy="648072"/>
          </a:xfrm>
          <a:prstGeom prst="line">
            <a:avLst/>
          </a:prstGeom>
          <a:ln w="1905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図 36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lum/>
          </a:blip>
          <a:stretch>
            <a:fillRect/>
          </a:stretch>
        </p:blipFill>
        <p:spPr>
          <a:xfrm>
            <a:off x="5940152" y="4005064"/>
            <a:ext cx="525016" cy="402162"/>
          </a:xfrm>
          <a:prstGeom prst="rect">
            <a:avLst/>
          </a:prstGeom>
        </p:spPr>
      </p:pic>
      <p:sp>
        <p:nvSpPr>
          <p:cNvPr id="38" name="テキスト ボックス 37"/>
          <p:cNvSpPr txBox="1"/>
          <p:nvPr/>
        </p:nvSpPr>
        <p:spPr>
          <a:xfrm>
            <a:off x="7305744" y="2780928"/>
            <a:ext cx="3626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x</a:t>
            </a:r>
            <a:endParaRPr kumimoji="1" lang="ja-JP" altLang="en-US" sz="3200" dirty="0"/>
          </a:p>
        </p:txBody>
      </p:sp>
      <p:sp>
        <p:nvSpPr>
          <p:cNvPr id="39" name="円/楕円 38"/>
          <p:cNvSpPr/>
          <p:nvPr/>
        </p:nvSpPr>
        <p:spPr>
          <a:xfrm>
            <a:off x="8100392" y="2276872"/>
            <a:ext cx="432048" cy="165618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1" name="図 40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lum/>
          </a:blip>
          <a:stretch>
            <a:fillRect/>
          </a:stretch>
        </p:blipFill>
        <p:spPr>
          <a:xfrm>
            <a:off x="8028384" y="4045751"/>
            <a:ext cx="376433" cy="463369"/>
          </a:xfrm>
          <a:prstGeom prst="rect">
            <a:avLst/>
          </a:prstGeom>
        </p:spPr>
      </p:pic>
      <p:pic>
        <p:nvPicPr>
          <p:cNvPr id="42" name="図 41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lum/>
          </a:blip>
          <a:stretch>
            <a:fillRect/>
          </a:stretch>
        </p:blipFill>
        <p:spPr>
          <a:xfrm>
            <a:off x="7524328" y="4509120"/>
            <a:ext cx="1426086" cy="290150"/>
          </a:xfrm>
          <a:prstGeom prst="rect">
            <a:avLst/>
          </a:prstGeom>
        </p:spPr>
      </p:pic>
      <p:cxnSp>
        <p:nvCxnSpPr>
          <p:cNvPr id="48" name="直線矢印コネクタ 47"/>
          <p:cNvCxnSpPr/>
          <p:nvPr/>
        </p:nvCxnSpPr>
        <p:spPr>
          <a:xfrm flipV="1">
            <a:off x="1246685" y="4982576"/>
            <a:ext cx="0" cy="15121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矢印コネクタ 48"/>
          <p:cNvCxnSpPr/>
          <p:nvPr/>
        </p:nvCxnSpPr>
        <p:spPr>
          <a:xfrm>
            <a:off x="1030661" y="6278720"/>
            <a:ext cx="18002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角丸四角形 4"/>
          <p:cNvSpPr/>
          <p:nvPr/>
        </p:nvSpPr>
        <p:spPr>
          <a:xfrm>
            <a:off x="35496" y="620688"/>
            <a:ext cx="2592288" cy="36004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7504" y="620688"/>
            <a:ext cx="2405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u="sng" dirty="0" smtClean="0">
                <a:solidFill>
                  <a:schemeClr val="bg1"/>
                </a:solidFill>
              </a:rPr>
              <a:t>L</a:t>
            </a:r>
            <a:r>
              <a:rPr kumimoji="1" lang="en-US" altLang="ja-JP" u="sng" dirty="0" smtClean="0">
                <a:solidFill>
                  <a:schemeClr val="bg1"/>
                </a:solidFill>
              </a:rPr>
              <a:t>ocalized configuration:</a:t>
            </a:r>
            <a:endParaRPr kumimoji="1" lang="ja-JP" altLang="en-US" u="sng" dirty="0">
              <a:solidFill>
                <a:schemeClr val="bg1"/>
              </a:solidFill>
            </a:endParaRPr>
          </a:p>
        </p:txBody>
      </p:sp>
      <p:sp>
        <p:nvSpPr>
          <p:cNvPr id="52" name="左中かっこ 51"/>
          <p:cNvSpPr/>
          <p:nvPr/>
        </p:nvSpPr>
        <p:spPr>
          <a:xfrm>
            <a:off x="179512" y="1110608"/>
            <a:ext cx="253699" cy="936104"/>
          </a:xfrm>
          <a:prstGeom prst="leftBrac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3" name="図 52" descr="txp_fig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lum/>
          </a:blip>
          <a:stretch>
            <a:fillRect/>
          </a:stretch>
        </p:blipFill>
        <p:spPr>
          <a:xfrm>
            <a:off x="2974877" y="6206712"/>
            <a:ext cx="126492" cy="190500"/>
          </a:xfrm>
          <a:prstGeom prst="rect">
            <a:avLst/>
          </a:prstGeom>
        </p:spPr>
      </p:pic>
      <p:pic>
        <p:nvPicPr>
          <p:cNvPr id="57" name="図 56" descr="txp_fig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lum/>
          </a:blip>
          <a:stretch>
            <a:fillRect/>
          </a:stretch>
        </p:blipFill>
        <p:spPr>
          <a:xfrm>
            <a:off x="755576" y="4766552"/>
            <a:ext cx="419101" cy="329947"/>
          </a:xfrm>
          <a:prstGeom prst="rect">
            <a:avLst/>
          </a:prstGeom>
        </p:spPr>
      </p:pic>
      <p:sp>
        <p:nvSpPr>
          <p:cNvPr id="58" name="フリーフォーム 57"/>
          <p:cNvSpPr/>
          <p:nvPr/>
        </p:nvSpPr>
        <p:spPr>
          <a:xfrm>
            <a:off x="1214637" y="5303057"/>
            <a:ext cx="1424763" cy="956931"/>
          </a:xfrm>
          <a:custGeom>
            <a:avLst/>
            <a:gdLst>
              <a:gd name="connsiteX0" fmla="*/ 0 w 1424763"/>
              <a:gd name="connsiteY0" fmla="*/ 956931 h 956931"/>
              <a:gd name="connsiteX1" fmla="*/ 520995 w 1424763"/>
              <a:gd name="connsiteY1" fmla="*/ 786810 h 956931"/>
              <a:gd name="connsiteX2" fmla="*/ 754912 w 1424763"/>
              <a:gd name="connsiteY2" fmla="*/ 127591 h 956931"/>
              <a:gd name="connsiteX3" fmla="*/ 1424763 w 1424763"/>
              <a:gd name="connsiteY3" fmla="*/ 21265 h 956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4763" h="956931">
                <a:moveTo>
                  <a:pt x="0" y="956931"/>
                </a:moveTo>
                <a:cubicBezTo>
                  <a:pt x="197588" y="940982"/>
                  <a:pt x="395176" y="925033"/>
                  <a:pt x="520995" y="786810"/>
                </a:cubicBezTo>
                <a:cubicBezTo>
                  <a:pt x="646814" y="648587"/>
                  <a:pt x="604284" y="255182"/>
                  <a:pt x="754912" y="127591"/>
                </a:cubicBezTo>
                <a:cubicBezTo>
                  <a:pt x="905540" y="0"/>
                  <a:pt x="1165151" y="10632"/>
                  <a:pt x="1424763" y="21265"/>
                </a:cubicBezTo>
              </a:path>
            </a:pathLst>
          </a:custGeom>
          <a:ln w="19050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9" name="図 58" descr="txp_fig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>
            <a:lum/>
          </a:blip>
          <a:stretch>
            <a:fillRect/>
          </a:stretch>
        </p:blipFill>
        <p:spPr>
          <a:xfrm>
            <a:off x="1678733" y="6350728"/>
            <a:ext cx="432048" cy="174616"/>
          </a:xfrm>
          <a:prstGeom prst="rect">
            <a:avLst/>
          </a:prstGeom>
        </p:spPr>
      </p:pic>
      <p:cxnSp>
        <p:nvCxnSpPr>
          <p:cNvPr id="60" name="直線コネクタ 59"/>
          <p:cNvCxnSpPr/>
          <p:nvPr/>
        </p:nvCxnSpPr>
        <p:spPr>
          <a:xfrm>
            <a:off x="1894757" y="5630648"/>
            <a:ext cx="0" cy="648072"/>
          </a:xfrm>
          <a:prstGeom prst="line">
            <a:avLst/>
          </a:prstGeom>
          <a:ln w="1905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/>
          <p:cNvCxnSpPr/>
          <p:nvPr/>
        </p:nvCxnSpPr>
        <p:spPr>
          <a:xfrm flipV="1">
            <a:off x="4072521" y="4982576"/>
            <a:ext cx="0" cy="15121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矢印コネクタ 66"/>
          <p:cNvCxnSpPr/>
          <p:nvPr/>
        </p:nvCxnSpPr>
        <p:spPr>
          <a:xfrm>
            <a:off x="3856497" y="6278720"/>
            <a:ext cx="18002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図 67" descr="txp_fig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lum/>
          </a:blip>
          <a:stretch>
            <a:fillRect/>
          </a:stretch>
        </p:blipFill>
        <p:spPr>
          <a:xfrm>
            <a:off x="5800713" y="6206712"/>
            <a:ext cx="126492" cy="190500"/>
          </a:xfrm>
          <a:prstGeom prst="rect">
            <a:avLst/>
          </a:prstGeom>
        </p:spPr>
      </p:pic>
      <p:sp>
        <p:nvSpPr>
          <p:cNvPr id="70" name="フリーフォーム 69"/>
          <p:cNvSpPr/>
          <p:nvPr/>
        </p:nvSpPr>
        <p:spPr>
          <a:xfrm flipH="1">
            <a:off x="4069521" y="5303057"/>
            <a:ext cx="1353628" cy="956931"/>
          </a:xfrm>
          <a:custGeom>
            <a:avLst/>
            <a:gdLst>
              <a:gd name="connsiteX0" fmla="*/ 0 w 1424763"/>
              <a:gd name="connsiteY0" fmla="*/ 956931 h 956931"/>
              <a:gd name="connsiteX1" fmla="*/ 520995 w 1424763"/>
              <a:gd name="connsiteY1" fmla="*/ 786810 h 956931"/>
              <a:gd name="connsiteX2" fmla="*/ 754912 w 1424763"/>
              <a:gd name="connsiteY2" fmla="*/ 127591 h 956931"/>
              <a:gd name="connsiteX3" fmla="*/ 1424763 w 1424763"/>
              <a:gd name="connsiteY3" fmla="*/ 21265 h 956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4763" h="956931">
                <a:moveTo>
                  <a:pt x="0" y="956931"/>
                </a:moveTo>
                <a:cubicBezTo>
                  <a:pt x="197588" y="940982"/>
                  <a:pt x="395176" y="925033"/>
                  <a:pt x="520995" y="786810"/>
                </a:cubicBezTo>
                <a:cubicBezTo>
                  <a:pt x="646814" y="648587"/>
                  <a:pt x="604284" y="255182"/>
                  <a:pt x="754912" y="127591"/>
                </a:cubicBezTo>
                <a:cubicBezTo>
                  <a:pt x="905540" y="0"/>
                  <a:pt x="1165151" y="10632"/>
                  <a:pt x="1424763" y="21265"/>
                </a:cubicBezTo>
              </a:path>
            </a:pathLst>
          </a:custGeom>
          <a:ln w="19050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1" name="図 70" descr="txp_fig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lum/>
          </a:blip>
          <a:stretch>
            <a:fillRect/>
          </a:stretch>
        </p:blipFill>
        <p:spPr>
          <a:xfrm>
            <a:off x="4504569" y="6350728"/>
            <a:ext cx="432048" cy="174616"/>
          </a:xfrm>
          <a:prstGeom prst="rect">
            <a:avLst/>
          </a:prstGeom>
        </p:spPr>
      </p:pic>
      <p:cxnSp>
        <p:nvCxnSpPr>
          <p:cNvPr id="72" name="直線コネクタ 71"/>
          <p:cNvCxnSpPr/>
          <p:nvPr/>
        </p:nvCxnSpPr>
        <p:spPr>
          <a:xfrm>
            <a:off x="4775077" y="5630648"/>
            <a:ext cx="0" cy="648072"/>
          </a:xfrm>
          <a:prstGeom prst="line">
            <a:avLst/>
          </a:prstGeom>
          <a:ln w="1905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図 72" descr="txp_fig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print">
            <a:lum/>
          </a:blip>
          <a:stretch>
            <a:fillRect/>
          </a:stretch>
        </p:blipFill>
        <p:spPr>
          <a:xfrm>
            <a:off x="3575061" y="4811255"/>
            <a:ext cx="419101" cy="240792"/>
          </a:xfrm>
          <a:prstGeom prst="rect">
            <a:avLst/>
          </a:prstGeom>
        </p:spPr>
      </p:pic>
      <p:pic>
        <p:nvPicPr>
          <p:cNvPr id="75" name="図 74" descr="txp_fig.png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lum/>
          </a:blip>
          <a:srcRect l="-4724" t="-29901" r="-4724" b="-29901"/>
          <a:stretch>
            <a:fillRect/>
          </a:stretch>
        </p:blipFill>
        <p:spPr>
          <a:xfrm>
            <a:off x="6660234" y="5229211"/>
            <a:ext cx="1668015" cy="384787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6" name="右矢印 75"/>
          <p:cNvSpPr/>
          <p:nvPr/>
        </p:nvSpPr>
        <p:spPr>
          <a:xfrm rot="10800000">
            <a:off x="1318692" y="6381328"/>
            <a:ext cx="288033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右矢印 76"/>
          <p:cNvSpPr/>
          <p:nvPr/>
        </p:nvSpPr>
        <p:spPr>
          <a:xfrm rot="10800000">
            <a:off x="4127004" y="6381328"/>
            <a:ext cx="288033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9" name="直線コネクタ 78"/>
          <p:cNvCxnSpPr/>
          <p:nvPr/>
        </p:nvCxnSpPr>
        <p:spPr>
          <a:xfrm>
            <a:off x="7380312" y="5733256"/>
            <a:ext cx="0" cy="28803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テキスト ボックス 80"/>
          <p:cNvSpPr txBox="1"/>
          <p:nvPr/>
        </p:nvSpPr>
        <p:spPr>
          <a:xfrm>
            <a:off x="6516216" y="6093296"/>
            <a:ext cx="1956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Point-like vortex!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cxnSp>
        <p:nvCxnSpPr>
          <p:cNvPr id="83" name="直線コネクタ 82"/>
          <p:cNvCxnSpPr/>
          <p:nvPr/>
        </p:nvCxnSpPr>
        <p:spPr>
          <a:xfrm>
            <a:off x="7596336" y="5733256"/>
            <a:ext cx="0" cy="28803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図 46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lum/>
          </a:blip>
          <a:stretch>
            <a:fillRect/>
          </a:stretch>
        </p:blipFill>
        <p:spPr>
          <a:xfrm>
            <a:off x="6576178" y="2779913"/>
            <a:ext cx="379692" cy="281428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4000" u="sng" dirty="0" smtClean="0"/>
              <a:t>At south pole</a:t>
            </a:r>
            <a:endParaRPr kumimoji="1" lang="ja-JP" altLang="en-US" sz="4000" u="sng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17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768944" y="1568314"/>
            <a:ext cx="2196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</a:rPr>
              <a:t>Anti-vortex equation!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pic>
        <p:nvPicPr>
          <p:cNvPr id="10" name="図 9" descr="lemon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5400000">
            <a:off x="179512" y="2420888"/>
            <a:ext cx="1728192" cy="1296144"/>
          </a:xfrm>
          <a:prstGeom prst="rect">
            <a:avLst/>
          </a:prstGeom>
        </p:spPr>
      </p:pic>
      <p:sp>
        <p:nvSpPr>
          <p:cNvPr id="11" name="円/楕円 10"/>
          <p:cNvSpPr/>
          <p:nvPr/>
        </p:nvSpPr>
        <p:spPr>
          <a:xfrm>
            <a:off x="1475656" y="2276872"/>
            <a:ext cx="648072" cy="6735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6" name="直線コネクタ 15"/>
          <p:cNvCxnSpPr>
            <a:stCxn id="51" idx="3"/>
          </p:cNvCxnSpPr>
          <p:nvPr/>
        </p:nvCxnSpPr>
        <p:spPr>
          <a:xfrm flipV="1">
            <a:off x="992691" y="2348880"/>
            <a:ext cx="4515413" cy="1635093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>
            <a:stCxn id="51" idx="5"/>
          </p:cNvCxnSpPr>
          <p:nvPr/>
        </p:nvCxnSpPr>
        <p:spPr>
          <a:xfrm>
            <a:off x="1094525" y="3983973"/>
            <a:ext cx="4341571" cy="453139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2627784" y="3460938"/>
            <a:ext cx="23714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Zoom up around θ=π</a:t>
            </a:r>
            <a:endParaRPr kumimoji="1" lang="ja-JP" altLang="en-US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8" name="直線矢印コネクタ 27"/>
          <p:cNvCxnSpPr/>
          <p:nvPr/>
        </p:nvCxnSpPr>
        <p:spPr>
          <a:xfrm>
            <a:off x="5364088" y="3140968"/>
            <a:ext cx="165618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 flipH="1" flipV="1">
            <a:off x="6156176" y="2348880"/>
            <a:ext cx="8384" cy="158417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/>
          <p:nvPr/>
        </p:nvCxnSpPr>
        <p:spPr>
          <a:xfrm flipV="1">
            <a:off x="6156176" y="2492896"/>
            <a:ext cx="792088" cy="648072"/>
          </a:xfrm>
          <a:prstGeom prst="line">
            <a:avLst/>
          </a:prstGeom>
          <a:ln w="1905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図 36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lum/>
          </a:blip>
          <a:stretch>
            <a:fillRect/>
          </a:stretch>
        </p:blipFill>
        <p:spPr>
          <a:xfrm>
            <a:off x="5940152" y="4005064"/>
            <a:ext cx="525016" cy="402162"/>
          </a:xfrm>
          <a:prstGeom prst="rect">
            <a:avLst/>
          </a:prstGeom>
        </p:spPr>
      </p:pic>
      <p:sp>
        <p:nvSpPr>
          <p:cNvPr id="38" name="テキスト ボックス 37"/>
          <p:cNvSpPr txBox="1"/>
          <p:nvPr/>
        </p:nvSpPr>
        <p:spPr>
          <a:xfrm>
            <a:off x="7305744" y="2780928"/>
            <a:ext cx="3626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x</a:t>
            </a:r>
            <a:endParaRPr kumimoji="1" lang="ja-JP" altLang="en-US" sz="3200" dirty="0"/>
          </a:p>
        </p:txBody>
      </p:sp>
      <p:sp>
        <p:nvSpPr>
          <p:cNvPr id="39" name="円/楕円 38"/>
          <p:cNvSpPr/>
          <p:nvPr/>
        </p:nvSpPr>
        <p:spPr>
          <a:xfrm>
            <a:off x="8100392" y="2276872"/>
            <a:ext cx="432048" cy="165618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1" name="図 40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lum/>
          </a:blip>
          <a:stretch>
            <a:fillRect/>
          </a:stretch>
        </p:blipFill>
        <p:spPr>
          <a:xfrm>
            <a:off x="8028384" y="4045751"/>
            <a:ext cx="376433" cy="463369"/>
          </a:xfrm>
          <a:prstGeom prst="rect">
            <a:avLst/>
          </a:prstGeom>
        </p:spPr>
      </p:pic>
      <p:cxnSp>
        <p:nvCxnSpPr>
          <p:cNvPr id="48" name="直線矢印コネクタ 47"/>
          <p:cNvCxnSpPr/>
          <p:nvPr/>
        </p:nvCxnSpPr>
        <p:spPr>
          <a:xfrm flipV="1">
            <a:off x="4250359" y="4914816"/>
            <a:ext cx="0" cy="15121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矢印コネクタ 48"/>
          <p:cNvCxnSpPr/>
          <p:nvPr/>
        </p:nvCxnSpPr>
        <p:spPr>
          <a:xfrm>
            <a:off x="4034335" y="5235297"/>
            <a:ext cx="18002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角丸四角形 4"/>
          <p:cNvSpPr/>
          <p:nvPr/>
        </p:nvSpPr>
        <p:spPr>
          <a:xfrm>
            <a:off x="35496" y="620688"/>
            <a:ext cx="2592288" cy="36004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7504" y="620688"/>
            <a:ext cx="2405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u="sng" dirty="0" smtClean="0">
                <a:solidFill>
                  <a:schemeClr val="bg1"/>
                </a:solidFill>
              </a:rPr>
              <a:t>L</a:t>
            </a:r>
            <a:r>
              <a:rPr kumimoji="1" lang="en-US" altLang="ja-JP" u="sng" dirty="0" smtClean="0">
                <a:solidFill>
                  <a:schemeClr val="bg1"/>
                </a:solidFill>
              </a:rPr>
              <a:t>ocalized configuration:</a:t>
            </a:r>
            <a:endParaRPr kumimoji="1" lang="ja-JP" altLang="en-US" u="sng" dirty="0">
              <a:solidFill>
                <a:schemeClr val="bg1"/>
              </a:solidFill>
            </a:endParaRPr>
          </a:p>
        </p:txBody>
      </p:sp>
      <p:sp>
        <p:nvSpPr>
          <p:cNvPr id="52" name="左中かっこ 51"/>
          <p:cNvSpPr/>
          <p:nvPr/>
        </p:nvSpPr>
        <p:spPr>
          <a:xfrm>
            <a:off x="179512" y="1110608"/>
            <a:ext cx="253699" cy="936104"/>
          </a:xfrm>
          <a:prstGeom prst="leftBrac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3" name="図 52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lum/>
          </a:blip>
          <a:stretch>
            <a:fillRect/>
          </a:stretch>
        </p:blipFill>
        <p:spPr>
          <a:xfrm>
            <a:off x="5978551" y="5163289"/>
            <a:ext cx="126492" cy="190500"/>
          </a:xfrm>
          <a:prstGeom prst="rect">
            <a:avLst/>
          </a:prstGeom>
        </p:spPr>
      </p:pic>
      <p:pic>
        <p:nvPicPr>
          <p:cNvPr id="57" name="図 56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lum/>
          </a:blip>
          <a:stretch>
            <a:fillRect/>
          </a:stretch>
        </p:blipFill>
        <p:spPr>
          <a:xfrm>
            <a:off x="683568" y="4581128"/>
            <a:ext cx="419101" cy="329947"/>
          </a:xfrm>
          <a:prstGeom prst="rect">
            <a:avLst/>
          </a:prstGeom>
        </p:spPr>
      </p:pic>
      <p:sp>
        <p:nvSpPr>
          <p:cNvPr id="58" name="フリーフォーム 57"/>
          <p:cNvSpPr/>
          <p:nvPr/>
        </p:nvSpPr>
        <p:spPr>
          <a:xfrm flipV="1">
            <a:off x="4218311" y="5235297"/>
            <a:ext cx="1424763" cy="843269"/>
          </a:xfrm>
          <a:custGeom>
            <a:avLst/>
            <a:gdLst>
              <a:gd name="connsiteX0" fmla="*/ 0 w 1424763"/>
              <a:gd name="connsiteY0" fmla="*/ 956931 h 956931"/>
              <a:gd name="connsiteX1" fmla="*/ 520995 w 1424763"/>
              <a:gd name="connsiteY1" fmla="*/ 786810 h 956931"/>
              <a:gd name="connsiteX2" fmla="*/ 754912 w 1424763"/>
              <a:gd name="connsiteY2" fmla="*/ 127591 h 956931"/>
              <a:gd name="connsiteX3" fmla="*/ 1424763 w 1424763"/>
              <a:gd name="connsiteY3" fmla="*/ 21265 h 956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4763" h="956931">
                <a:moveTo>
                  <a:pt x="0" y="956931"/>
                </a:moveTo>
                <a:cubicBezTo>
                  <a:pt x="197588" y="940982"/>
                  <a:pt x="395176" y="925033"/>
                  <a:pt x="520995" y="786810"/>
                </a:cubicBezTo>
                <a:cubicBezTo>
                  <a:pt x="646814" y="648587"/>
                  <a:pt x="604284" y="255182"/>
                  <a:pt x="754912" y="127591"/>
                </a:cubicBezTo>
                <a:cubicBezTo>
                  <a:pt x="905540" y="0"/>
                  <a:pt x="1165151" y="10632"/>
                  <a:pt x="1424763" y="21265"/>
                </a:cubicBezTo>
              </a:path>
            </a:pathLst>
          </a:custGeom>
          <a:ln w="19050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0" name="直線コネクタ 59"/>
          <p:cNvCxnSpPr/>
          <p:nvPr/>
        </p:nvCxnSpPr>
        <p:spPr>
          <a:xfrm>
            <a:off x="4898431" y="5235297"/>
            <a:ext cx="0" cy="648072"/>
          </a:xfrm>
          <a:prstGeom prst="line">
            <a:avLst/>
          </a:prstGeom>
          <a:ln w="1905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/>
          <p:cNvCxnSpPr/>
          <p:nvPr/>
        </p:nvCxnSpPr>
        <p:spPr>
          <a:xfrm flipV="1">
            <a:off x="1190624" y="4836711"/>
            <a:ext cx="0" cy="15121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矢印コネクタ 66"/>
          <p:cNvCxnSpPr/>
          <p:nvPr/>
        </p:nvCxnSpPr>
        <p:spPr>
          <a:xfrm>
            <a:off x="974600" y="6132855"/>
            <a:ext cx="18002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図 67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lum/>
          </a:blip>
          <a:stretch>
            <a:fillRect/>
          </a:stretch>
        </p:blipFill>
        <p:spPr>
          <a:xfrm>
            <a:off x="2918816" y="6060847"/>
            <a:ext cx="126492" cy="190500"/>
          </a:xfrm>
          <a:prstGeom prst="rect">
            <a:avLst/>
          </a:prstGeom>
        </p:spPr>
      </p:pic>
      <p:sp>
        <p:nvSpPr>
          <p:cNvPr id="70" name="フリーフォーム 69"/>
          <p:cNvSpPr/>
          <p:nvPr/>
        </p:nvSpPr>
        <p:spPr>
          <a:xfrm flipH="1">
            <a:off x="1187624" y="5157192"/>
            <a:ext cx="1353628" cy="956931"/>
          </a:xfrm>
          <a:custGeom>
            <a:avLst/>
            <a:gdLst>
              <a:gd name="connsiteX0" fmla="*/ 0 w 1424763"/>
              <a:gd name="connsiteY0" fmla="*/ 956931 h 956931"/>
              <a:gd name="connsiteX1" fmla="*/ 520995 w 1424763"/>
              <a:gd name="connsiteY1" fmla="*/ 786810 h 956931"/>
              <a:gd name="connsiteX2" fmla="*/ 754912 w 1424763"/>
              <a:gd name="connsiteY2" fmla="*/ 127591 h 956931"/>
              <a:gd name="connsiteX3" fmla="*/ 1424763 w 1424763"/>
              <a:gd name="connsiteY3" fmla="*/ 21265 h 956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4763" h="956931">
                <a:moveTo>
                  <a:pt x="0" y="956931"/>
                </a:moveTo>
                <a:cubicBezTo>
                  <a:pt x="197588" y="940982"/>
                  <a:pt x="395176" y="925033"/>
                  <a:pt x="520995" y="786810"/>
                </a:cubicBezTo>
                <a:cubicBezTo>
                  <a:pt x="646814" y="648587"/>
                  <a:pt x="604284" y="255182"/>
                  <a:pt x="754912" y="127591"/>
                </a:cubicBezTo>
                <a:cubicBezTo>
                  <a:pt x="905540" y="0"/>
                  <a:pt x="1165151" y="10632"/>
                  <a:pt x="1424763" y="21265"/>
                </a:cubicBezTo>
              </a:path>
            </a:pathLst>
          </a:custGeom>
          <a:ln w="19050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2" name="直線コネクタ 71"/>
          <p:cNvCxnSpPr/>
          <p:nvPr/>
        </p:nvCxnSpPr>
        <p:spPr>
          <a:xfrm>
            <a:off x="1893180" y="5484783"/>
            <a:ext cx="0" cy="648072"/>
          </a:xfrm>
          <a:prstGeom prst="line">
            <a:avLst/>
          </a:prstGeom>
          <a:ln w="1905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図 74" descr="txp_fig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lum/>
          </a:blip>
          <a:srcRect l="-4724" t="-29901" r="-4724" b="-29901"/>
          <a:stretch>
            <a:fillRect/>
          </a:stretch>
        </p:blipFill>
        <p:spPr>
          <a:xfrm>
            <a:off x="6660234" y="5229211"/>
            <a:ext cx="1668015" cy="384787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7" name="右矢印 76"/>
          <p:cNvSpPr/>
          <p:nvPr/>
        </p:nvSpPr>
        <p:spPr>
          <a:xfrm rot="10800000" flipH="1">
            <a:off x="2181212" y="6237312"/>
            <a:ext cx="374564" cy="738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9" name="直線コネクタ 78"/>
          <p:cNvCxnSpPr/>
          <p:nvPr/>
        </p:nvCxnSpPr>
        <p:spPr>
          <a:xfrm>
            <a:off x="7380312" y="5733256"/>
            <a:ext cx="0" cy="28803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テキスト ボックス 80"/>
          <p:cNvSpPr txBox="1"/>
          <p:nvPr/>
        </p:nvSpPr>
        <p:spPr>
          <a:xfrm>
            <a:off x="6516216" y="6093296"/>
            <a:ext cx="1956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Point-like vortex!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cxnSp>
        <p:nvCxnSpPr>
          <p:cNvPr id="83" name="直線コネクタ 82"/>
          <p:cNvCxnSpPr/>
          <p:nvPr/>
        </p:nvCxnSpPr>
        <p:spPr>
          <a:xfrm>
            <a:off x="7596336" y="5733256"/>
            <a:ext cx="0" cy="28803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図 44" descr="txp_fig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lum/>
          </a:blip>
          <a:stretch>
            <a:fillRect/>
          </a:stretch>
        </p:blipFill>
        <p:spPr>
          <a:xfrm>
            <a:off x="753027" y="1713401"/>
            <a:ext cx="5147839" cy="247970"/>
          </a:xfrm>
          <a:prstGeom prst="rect">
            <a:avLst/>
          </a:prstGeom>
        </p:spPr>
      </p:pic>
      <p:pic>
        <p:nvPicPr>
          <p:cNvPr id="46" name="図 45" descr="txp_fig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lum/>
          </a:blip>
          <a:stretch>
            <a:fillRect/>
          </a:stretch>
        </p:blipFill>
        <p:spPr>
          <a:xfrm>
            <a:off x="539119" y="1052736"/>
            <a:ext cx="6481153" cy="475949"/>
          </a:xfrm>
          <a:prstGeom prst="rect">
            <a:avLst/>
          </a:prstGeom>
        </p:spPr>
      </p:pic>
      <p:pic>
        <p:nvPicPr>
          <p:cNvPr id="50" name="図 49" descr="txp_fig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>
            <a:lum/>
          </a:blip>
          <a:stretch>
            <a:fillRect/>
          </a:stretch>
        </p:blipFill>
        <p:spPr>
          <a:xfrm>
            <a:off x="7667560" y="4528044"/>
            <a:ext cx="1135936" cy="241550"/>
          </a:xfrm>
          <a:prstGeom prst="rect">
            <a:avLst/>
          </a:prstGeom>
        </p:spPr>
      </p:pic>
      <p:sp>
        <p:nvSpPr>
          <p:cNvPr id="51" name="円/楕円 50"/>
          <p:cNvSpPr/>
          <p:nvPr/>
        </p:nvSpPr>
        <p:spPr>
          <a:xfrm>
            <a:off x="971600" y="3861048"/>
            <a:ext cx="144016" cy="14401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右矢印 64"/>
          <p:cNvSpPr/>
          <p:nvPr/>
        </p:nvSpPr>
        <p:spPr>
          <a:xfrm rot="10800000" flipH="1">
            <a:off x="5277556" y="5058832"/>
            <a:ext cx="374564" cy="738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9" name="図 68" descr="txp_fig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6" cstate="print">
            <a:lum/>
          </a:blip>
          <a:stretch>
            <a:fillRect/>
          </a:stretch>
        </p:blipFill>
        <p:spPr>
          <a:xfrm>
            <a:off x="3995936" y="4581128"/>
            <a:ext cx="419101" cy="240792"/>
          </a:xfrm>
          <a:prstGeom prst="rect">
            <a:avLst/>
          </a:prstGeom>
        </p:spPr>
      </p:pic>
      <p:pic>
        <p:nvPicPr>
          <p:cNvPr id="74" name="図 73" descr="txp_fig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>
            <a:lum/>
          </a:blip>
          <a:stretch>
            <a:fillRect/>
          </a:stretch>
        </p:blipFill>
        <p:spPr>
          <a:xfrm>
            <a:off x="1350432" y="6206455"/>
            <a:ext cx="773296" cy="174616"/>
          </a:xfrm>
          <a:prstGeom prst="rect">
            <a:avLst/>
          </a:prstGeom>
        </p:spPr>
      </p:pic>
      <p:pic>
        <p:nvPicPr>
          <p:cNvPr id="78" name="図 77" descr="txp_fig.png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lum/>
          </a:blip>
          <a:stretch>
            <a:fillRect/>
          </a:stretch>
        </p:blipFill>
        <p:spPr>
          <a:xfrm>
            <a:off x="4427984" y="4986824"/>
            <a:ext cx="773296" cy="1746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altLang="ja-JP" u="sng" dirty="0" smtClean="0"/>
              <a:t>Total expression</a:t>
            </a:r>
            <a:endParaRPr kumimoji="1" lang="ja-JP" altLang="en-US" u="sng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51520" y="879103"/>
            <a:ext cx="2166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Thus, we obtain</a:t>
            </a:r>
            <a:endParaRPr kumimoji="1" lang="ja-JP" altLang="en-US" sz="2400" dirty="0"/>
          </a:p>
        </p:txBody>
      </p:sp>
      <p:pic>
        <p:nvPicPr>
          <p:cNvPr id="9" name="図 8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lum/>
          </a:blip>
          <a:stretch>
            <a:fillRect/>
          </a:stretch>
        </p:blipFill>
        <p:spPr>
          <a:xfrm>
            <a:off x="323528" y="1603574"/>
            <a:ext cx="7344817" cy="817314"/>
          </a:xfrm>
          <a:prstGeom prst="rect">
            <a:avLst/>
          </a:prstGeom>
        </p:spPr>
      </p:pic>
      <p:pic>
        <p:nvPicPr>
          <p:cNvPr id="11" name="図 10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lum/>
          </a:blip>
          <a:stretch>
            <a:fillRect/>
          </a:stretch>
        </p:blipFill>
        <p:spPr>
          <a:xfrm>
            <a:off x="1341566" y="3172585"/>
            <a:ext cx="3888432" cy="472439"/>
          </a:xfrm>
          <a:prstGeom prst="rect">
            <a:avLst/>
          </a:prstGeom>
        </p:spPr>
      </p:pic>
      <p:pic>
        <p:nvPicPr>
          <p:cNvPr id="13" name="図 12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lum/>
          </a:blip>
          <a:stretch>
            <a:fillRect/>
          </a:stretch>
        </p:blipFill>
        <p:spPr>
          <a:xfrm>
            <a:off x="1341566" y="3861048"/>
            <a:ext cx="3790561" cy="580812"/>
          </a:xfrm>
          <a:prstGeom prst="rect">
            <a:avLst/>
          </a:prstGeom>
        </p:spPr>
      </p:pic>
      <p:sp>
        <p:nvSpPr>
          <p:cNvPr id="25" name="左中かっこ 24"/>
          <p:cNvSpPr/>
          <p:nvPr/>
        </p:nvSpPr>
        <p:spPr>
          <a:xfrm>
            <a:off x="827584" y="3068960"/>
            <a:ext cx="432048" cy="2016224"/>
          </a:xfrm>
          <a:prstGeom prst="leftBrac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6" name="図 25" descr="lemon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5400000">
            <a:off x="7694839" y="1187751"/>
            <a:ext cx="1656184" cy="1242138"/>
          </a:xfrm>
          <a:prstGeom prst="rect">
            <a:avLst/>
          </a:prstGeom>
        </p:spPr>
      </p:pic>
      <p:sp>
        <p:nvSpPr>
          <p:cNvPr id="27" name="円/楕円 26"/>
          <p:cNvSpPr/>
          <p:nvPr/>
        </p:nvSpPr>
        <p:spPr>
          <a:xfrm>
            <a:off x="7884368" y="908720"/>
            <a:ext cx="504056" cy="45757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/>
        </p:nvSpPr>
        <p:spPr>
          <a:xfrm>
            <a:off x="8460432" y="980728"/>
            <a:ext cx="144016" cy="144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円/楕円 28"/>
          <p:cNvSpPr/>
          <p:nvPr/>
        </p:nvSpPr>
        <p:spPr>
          <a:xfrm>
            <a:off x="8460432" y="2564904"/>
            <a:ext cx="144016" cy="14401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1" name="直線コネクタ 30"/>
          <p:cNvCxnSpPr>
            <a:stCxn id="28" idx="2"/>
          </p:cNvCxnSpPr>
          <p:nvPr/>
        </p:nvCxnSpPr>
        <p:spPr>
          <a:xfrm flipH="1">
            <a:off x="7020272" y="1052736"/>
            <a:ext cx="1440160" cy="576064"/>
          </a:xfrm>
          <a:prstGeom prst="line">
            <a:avLst/>
          </a:prstGeom>
          <a:ln w="15875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/>
          <p:cNvCxnSpPr/>
          <p:nvPr/>
        </p:nvCxnSpPr>
        <p:spPr>
          <a:xfrm flipH="1" flipV="1">
            <a:off x="7452320" y="1988840"/>
            <a:ext cx="1080120" cy="720080"/>
          </a:xfrm>
          <a:prstGeom prst="line">
            <a:avLst/>
          </a:prstGeom>
          <a:ln w="15875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スライド番号プレースホル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18</a:t>
            </a:fld>
            <a:endParaRPr kumimoji="1" lang="ja-JP" altLang="en-US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251520" y="2492896"/>
            <a:ext cx="844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where</a:t>
            </a:r>
            <a:endParaRPr kumimoji="1" lang="ja-JP" altLang="en-US" sz="2000" dirty="0"/>
          </a:p>
        </p:txBody>
      </p:sp>
      <p:pic>
        <p:nvPicPr>
          <p:cNvPr id="34" name="図 33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lum/>
          </a:blip>
          <a:stretch>
            <a:fillRect/>
          </a:stretch>
        </p:blipFill>
        <p:spPr>
          <a:xfrm>
            <a:off x="1341566" y="4653136"/>
            <a:ext cx="1008112" cy="300941"/>
          </a:xfrm>
          <a:prstGeom prst="rect">
            <a:avLst/>
          </a:prstGeom>
        </p:spPr>
      </p:pic>
      <p:sp>
        <p:nvSpPr>
          <p:cNvPr id="35" name="テキスト ボックス 34"/>
          <p:cNvSpPr txBox="1"/>
          <p:nvPr/>
        </p:nvSpPr>
        <p:spPr>
          <a:xfrm>
            <a:off x="2565702" y="4613066"/>
            <a:ext cx="33744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(anti-)vortex partition function</a:t>
            </a:r>
            <a:endParaRPr kumimoji="1" lang="ja-JP" altLang="en-US" sz="2000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251520" y="5301208"/>
            <a:ext cx="8597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If we know (anti-)vortex partition function, we can get exact result! </a:t>
            </a:r>
            <a:endParaRPr kumimoji="1" lang="ja-JP" altLang="en-US" sz="2400" dirty="0"/>
          </a:p>
        </p:txBody>
      </p:sp>
      <p:sp>
        <p:nvSpPr>
          <p:cNvPr id="37" name="右矢印 36"/>
          <p:cNvSpPr/>
          <p:nvPr/>
        </p:nvSpPr>
        <p:spPr>
          <a:xfrm>
            <a:off x="251520" y="6021288"/>
            <a:ext cx="86409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331640" y="5949280"/>
            <a:ext cx="54084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Compute vortex partition function!!</a:t>
            </a:r>
            <a:endParaRPr kumimoji="1" lang="ja-JP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図 46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lum/>
          </a:blip>
          <a:stretch>
            <a:fillRect/>
          </a:stretch>
        </p:blipFill>
        <p:spPr>
          <a:xfrm>
            <a:off x="5421108" y="5517232"/>
            <a:ext cx="3327356" cy="583515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4000" u="sng" dirty="0" smtClean="0"/>
              <a:t>Remarks</a:t>
            </a:r>
            <a:endParaRPr kumimoji="1" lang="ja-JP" altLang="en-US" sz="4000" u="sng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79512" y="827420"/>
            <a:ext cx="3983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u="sng" dirty="0" smtClean="0"/>
              <a:t>・</a:t>
            </a:r>
            <a:r>
              <a:rPr kumimoji="1" lang="en-US" altLang="ja-JP" sz="2400" u="sng" dirty="0" smtClean="0"/>
              <a:t>General R-charge assignment</a:t>
            </a:r>
            <a:endParaRPr kumimoji="1" lang="ja-JP" altLang="en-US" sz="2400" u="sng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19439" y="3717032"/>
            <a:ext cx="2840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u="sng" dirty="0" smtClean="0"/>
              <a:t>・</a:t>
            </a:r>
            <a:r>
              <a:rPr lang="en-US" altLang="ja-JP" sz="2400" u="sng" dirty="0" smtClean="0"/>
              <a:t>Other field contents</a:t>
            </a:r>
            <a:endParaRPr kumimoji="1" lang="ja-JP" altLang="en-US" sz="2400" u="sng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20752" y="1403484"/>
            <a:ext cx="28055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Effect of matter</a:t>
            </a:r>
          </a:p>
          <a:p>
            <a:r>
              <a:rPr lang="en-US" altLang="ja-JP" dirty="0" smtClean="0"/>
              <a:t>in </a:t>
            </a:r>
            <a:r>
              <a:rPr lang="en-US" altLang="ja-JP" dirty="0" smtClean="0">
                <a:solidFill>
                  <a:srgbClr val="FF0000"/>
                </a:solidFill>
              </a:rPr>
              <a:t>Coulomb</a:t>
            </a:r>
            <a:r>
              <a:rPr lang="en-US" altLang="ja-JP" dirty="0" smtClean="0"/>
              <a:t> branch formula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493577" y="1331476"/>
            <a:ext cx="43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 smtClean="0"/>
              <a:t>=</a:t>
            </a:r>
            <a:endParaRPr kumimoji="1" lang="ja-JP" altLang="en-US" sz="40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105953" y="1475492"/>
            <a:ext cx="1388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Insertion of</a:t>
            </a:r>
            <a:endParaRPr kumimoji="1" lang="ja-JP" altLang="en-US" sz="2000" dirty="0"/>
          </a:p>
        </p:txBody>
      </p:sp>
      <p:sp>
        <p:nvSpPr>
          <p:cNvPr id="10" name="大かっこ 9"/>
          <p:cNvSpPr/>
          <p:nvPr/>
        </p:nvSpPr>
        <p:spPr>
          <a:xfrm>
            <a:off x="4005129" y="1403484"/>
            <a:ext cx="4743335" cy="648072"/>
          </a:xfrm>
          <a:prstGeom prst="bracketPair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04729" y="2537251"/>
            <a:ext cx="5920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w</a:t>
            </a:r>
            <a:r>
              <a:rPr kumimoji="1" lang="en-US" altLang="ja-JP" sz="2000" dirty="0" smtClean="0"/>
              <a:t>e know that the partition functio</a:t>
            </a:r>
            <a:r>
              <a:rPr lang="en-US" altLang="ja-JP" sz="2000" dirty="0" smtClean="0"/>
              <a:t>n is </a:t>
            </a:r>
            <a:r>
              <a:rPr lang="en-US" altLang="ja-JP" sz="2000" dirty="0" err="1" smtClean="0"/>
              <a:t>holomorphic</a:t>
            </a:r>
            <a:r>
              <a:rPr kumimoji="1" lang="en-US" altLang="ja-JP" sz="2000" dirty="0" smtClean="0"/>
              <a:t>  in </a:t>
            </a:r>
            <a:endParaRPr kumimoji="1" lang="ja-JP" altLang="en-US" sz="2000" dirty="0"/>
          </a:p>
        </p:txBody>
      </p:sp>
      <p:sp>
        <p:nvSpPr>
          <p:cNvPr id="15" name="大かっこ 14"/>
          <p:cNvSpPr/>
          <p:nvPr/>
        </p:nvSpPr>
        <p:spPr>
          <a:xfrm>
            <a:off x="476737" y="1403484"/>
            <a:ext cx="2952328" cy="648072"/>
          </a:xfrm>
          <a:prstGeom prst="bracketPair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04729" y="2145273"/>
            <a:ext cx="38536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From the Coulomb branch formula,</a:t>
            </a:r>
            <a:endParaRPr kumimoji="1" lang="ja-JP" altLang="en-US" sz="2000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67544" y="2987660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Hence,</a:t>
            </a:r>
            <a:endParaRPr kumimoji="1"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7092280" y="3933056"/>
            <a:ext cx="18722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 smtClean="0">
                <a:solidFill>
                  <a:srgbClr val="00B050"/>
                </a:solidFill>
              </a:rPr>
              <a:t>[</a:t>
            </a:r>
            <a:r>
              <a:rPr lang="en-US" altLang="ja-JP" sz="900" dirty="0" smtClean="0">
                <a:solidFill>
                  <a:srgbClr val="00B050"/>
                </a:solidFill>
              </a:rPr>
              <a:t> cf. Fujimori-Kimura-Nitta-</a:t>
            </a:r>
            <a:r>
              <a:rPr lang="en-US" altLang="ja-JP" sz="900" dirty="0" err="1" smtClean="0">
                <a:solidFill>
                  <a:srgbClr val="00B050"/>
                </a:solidFill>
              </a:rPr>
              <a:t>Ohashi</a:t>
            </a:r>
            <a:r>
              <a:rPr lang="en-US" altLang="ja-JP" sz="900" dirty="0" smtClean="0">
                <a:solidFill>
                  <a:srgbClr val="00B050"/>
                </a:solidFill>
              </a:rPr>
              <a:t>]</a:t>
            </a:r>
            <a:endParaRPr kumimoji="1" lang="ja-JP" altLang="en-US" sz="900" dirty="0">
              <a:solidFill>
                <a:srgbClr val="00B050"/>
              </a:solidFill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395535" y="4859868"/>
            <a:ext cx="2723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1-loop of anti-fundamental</a:t>
            </a:r>
            <a:endParaRPr kumimoji="1" lang="ja-JP" altLang="en-US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024752" y="4797152"/>
            <a:ext cx="1388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Insertion of</a:t>
            </a:r>
            <a:endParaRPr kumimoji="1" lang="ja-JP" altLang="en-US" sz="2000" dirty="0"/>
          </a:p>
        </p:txBody>
      </p:sp>
      <p:sp>
        <p:nvSpPr>
          <p:cNvPr id="27" name="大かっこ 26"/>
          <p:cNvSpPr/>
          <p:nvPr/>
        </p:nvSpPr>
        <p:spPr>
          <a:xfrm>
            <a:off x="3923928" y="4725144"/>
            <a:ext cx="4743335" cy="576064"/>
          </a:xfrm>
          <a:prstGeom prst="bracketPair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大かっこ 27"/>
          <p:cNvSpPr/>
          <p:nvPr/>
        </p:nvSpPr>
        <p:spPr>
          <a:xfrm>
            <a:off x="323528" y="4797152"/>
            <a:ext cx="2880320" cy="504056"/>
          </a:xfrm>
          <a:prstGeom prst="bracketPair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67544" y="4221088"/>
            <a:ext cx="7382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Fundamental, anti-fundamental and </a:t>
            </a:r>
            <a:r>
              <a:rPr kumimoji="1" lang="en-US" altLang="ja-JP" dirty="0" err="1" smtClean="0"/>
              <a:t>adjoint</a:t>
            </a:r>
            <a:r>
              <a:rPr kumimoji="1" lang="en-US" altLang="ja-JP" dirty="0" smtClean="0"/>
              <a:t> cannot have VEV simultaneously</a:t>
            </a:r>
            <a:endParaRPr kumimoji="1" lang="ja-JP" altLang="en-US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3340368" y="4653136"/>
            <a:ext cx="43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 smtClean="0"/>
              <a:t>=</a:t>
            </a:r>
            <a:endParaRPr kumimoji="1" lang="ja-JP" altLang="en-US" sz="4000" dirty="0"/>
          </a:p>
        </p:txBody>
      </p:sp>
      <p:pic>
        <p:nvPicPr>
          <p:cNvPr id="35" name="図 34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lum/>
          </a:blip>
          <a:stretch>
            <a:fillRect/>
          </a:stretch>
        </p:blipFill>
        <p:spPr>
          <a:xfrm>
            <a:off x="6281849" y="2502252"/>
            <a:ext cx="1435055" cy="412520"/>
          </a:xfrm>
          <a:prstGeom prst="rect">
            <a:avLst/>
          </a:prstGeom>
        </p:spPr>
      </p:pic>
      <p:pic>
        <p:nvPicPr>
          <p:cNvPr id="36" name="図 35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lum/>
          </a:blip>
          <a:stretch>
            <a:fillRect/>
          </a:stretch>
        </p:blipFill>
        <p:spPr>
          <a:xfrm>
            <a:off x="2511076" y="3212976"/>
            <a:ext cx="4343406" cy="482347"/>
          </a:xfrm>
          <a:prstGeom prst="rect">
            <a:avLst/>
          </a:prstGeom>
        </p:spPr>
      </p:pic>
      <p:sp>
        <p:nvSpPr>
          <p:cNvPr id="39" name="テキスト ボックス 38"/>
          <p:cNvSpPr txBox="1"/>
          <p:nvPr/>
        </p:nvSpPr>
        <p:spPr>
          <a:xfrm>
            <a:off x="395535" y="5651956"/>
            <a:ext cx="2723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1-loop of anti-fundamental</a:t>
            </a:r>
            <a:endParaRPr kumimoji="1" lang="ja-JP" altLang="en-US" dirty="0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4024752" y="5589240"/>
            <a:ext cx="1388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Insertion of</a:t>
            </a:r>
            <a:endParaRPr kumimoji="1" lang="ja-JP" altLang="en-US" sz="2000" dirty="0"/>
          </a:p>
        </p:txBody>
      </p:sp>
      <p:sp>
        <p:nvSpPr>
          <p:cNvPr id="41" name="大かっこ 40"/>
          <p:cNvSpPr/>
          <p:nvPr/>
        </p:nvSpPr>
        <p:spPr>
          <a:xfrm>
            <a:off x="3923928" y="5517232"/>
            <a:ext cx="4968552" cy="576064"/>
          </a:xfrm>
          <a:prstGeom prst="bracketPair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大かっこ 41"/>
          <p:cNvSpPr/>
          <p:nvPr/>
        </p:nvSpPr>
        <p:spPr>
          <a:xfrm>
            <a:off x="323528" y="5589240"/>
            <a:ext cx="2880320" cy="504056"/>
          </a:xfrm>
          <a:prstGeom prst="bracketPair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3340368" y="5445224"/>
            <a:ext cx="43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 smtClean="0"/>
              <a:t>=</a:t>
            </a:r>
            <a:endParaRPr kumimoji="1" lang="ja-JP" altLang="en-US" sz="4000" dirty="0"/>
          </a:p>
        </p:txBody>
      </p:sp>
      <p:pic>
        <p:nvPicPr>
          <p:cNvPr id="46" name="図 45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lum/>
          </a:blip>
          <a:stretch>
            <a:fillRect/>
          </a:stretch>
        </p:blipFill>
        <p:spPr>
          <a:xfrm>
            <a:off x="5455654" y="4725611"/>
            <a:ext cx="2644738" cy="560859"/>
          </a:xfrm>
          <a:prstGeom prst="rect">
            <a:avLst/>
          </a:prstGeom>
        </p:spPr>
      </p:pic>
      <p:pic>
        <p:nvPicPr>
          <p:cNvPr id="48" name="図 47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lum/>
          </a:blip>
          <a:stretch>
            <a:fillRect/>
          </a:stretch>
        </p:blipFill>
        <p:spPr>
          <a:xfrm>
            <a:off x="5580899" y="1469287"/>
            <a:ext cx="2941701" cy="509507"/>
          </a:xfrm>
          <a:prstGeom prst="rect">
            <a:avLst/>
          </a:prstGeom>
        </p:spPr>
      </p:pic>
      <p:sp>
        <p:nvSpPr>
          <p:cNvPr id="49" name="テキスト ボックス 48"/>
          <p:cNvSpPr txBox="1"/>
          <p:nvPr/>
        </p:nvSpPr>
        <p:spPr>
          <a:xfrm>
            <a:off x="700472" y="6237312"/>
            <a:ext cx="6823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Contribution to vortex partition function is nontrivial.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42088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ja-JP" sz="4800" dirty="0" smtClean="0"/>
              <a:t>V</a:t>
            </a:r>
            <a:r>
              <a:rPr kumimoji="1" lang="en-US" altLang="ja-JP" sz="4800" dirty="0" smtClean="0"/>
              <a:t>ortex partition function</a:t>
            </a:r>
            <a:endParaRPr kumimoji="1" lang="ja-JP" altLang="en-US" sz="4800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20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4000" u="sng" dirty="0" smtClean="0"/>
              <a:t>Vortex quantum mechanics</a:t>
            </a:r>
            <a:endParaRPr kumimoji="1" lang="ja-JP" altLang="en-US" sz="4000" u="sng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991872" y="548680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 smtClean="0">
                <a:solidFill>
                  <a:srgbClr val="00B050"/>
                </a:solidFill>
              </a:rPr>
              <a:t>[</a:t>
            </a:r>
            <a:r>
              <a:rPr lang="en-US" altLang="ja-JP" sz="1000" dirty="0" smtClean="0">
                <a:solidFill>
                  <a:srgbClr val="00B050"/>
                </a:solidFill>
              </a:rPr>
              <a:t> </a:t>
            </a:r>
            <a:r>
              <a:rPr lang="en-US" altLang="ja-JP" sz="1000" dirty="0" err="1" smtClean="0">
                <a:solidFill>
                  <a:srgbClr val="00B050"/>
                </a:solidFill>
              </a:rPr>
              <a:t>Hanany</a:t>
            </a:r>
            <a:r>
              <a:rPr lang="en-US" altLang="ja-JP" sz="1000" dirty="0" smtClean="0">
                <a:solidFill>
                  <a:srgbClr val="00B050"/>
                </a:solidFill>
              </a:rPr>
              <a:t>-Tong]</a:t>
            </a:r>
            <a:endParaRPr kumimoji="1" lang="ja-JP" altLang="en-US" sz="1000" dirty="0">
              <a:solidFill>
                <a:srgbClr val="00B05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640" y="1776465"/>
            <a:ext cx="6212929" cy="2876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テキスト ボックス 6"/>
          <p:cNvSpPr txBox="1"/>
          <p:nvPr/>
        </p:nvSpPr>
        <p:spPr>
          <a:xfrm>
            <a:off x="251520" y="836712"/>
            <a:ext cx="81379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If we have a </a:t>
            </a:r>
            <a:r>
              <a:rPr kumimoji="1" lang="en-US" altLang="ja-JP" sz="2000" dirty="0" err="1" smtClean="0"/>
              <a:t>brane</a:t>
            </a:r>
            <a:r>
              <a:rPr kumimoji="1" lang="en-US" altLang="ja-JP" sz="2000" dirty="0" smtClean="0"/>
              <a:t> construction, we can read off vortex quantum mechanics.</a:t>
            </a:r>
            <a:endParaRPr kumimoji="1" lang="ja-JP" altLang="en-US" sz="20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51520" y="1340768"/>
            <a:ext cx="5201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Ex.)  U(N) SQCD with </a:t>
            </a:r>
            <a:r>
              <a:rPr kumimoji="1" lang="en-US" altLang="ja-JP" dirty="0" err="1" smtClean="0"/>
              <a:t>Nf</a:t>
            </a:r>
            <a:r>
              <a:rPr kumimoji="1" lang="en-US" altLang="ja-JP" dirty="0" smtClean="0"/>
              <a:t>-fundamental </a:t>
            </a:r>
            <a:r>
              <a:rPr kumimoji="1" lang="en-US" altLang="ja-JP" dirty="0" err="1" smtClean="0"/>
              <a:t>hypermultiplets</a:t>
            </a:r>
            <a:endParaRPr kumimoji="1" lang="ja-JP" alt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0156" y="4897852"/>
            <a:ext cx="3831804" cy="763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4797152"/>
            <a:ext cx="4824536" cy="189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図 10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lum/>
          </a:blip>
          <a:srcRect t="-24671" r="-3937"/>
          <a:stretch>
            <a:fillRect/>
          </a:stretch>
        </p:blipFill>
        <p:spPr>
          <a:xfrm>
            <a:off x="4089646" y="4476810"/>
            <a:ext cx="426501" cy="16327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左中かっこ 11"/>
          <p:cNvSpPr/>
          <p:nvPr/>
        </p:nvSpPr>
        <p:spPr>
          <a:xfrm>
            <a:off x="179512" y="4941168"/>
            <a:ext cx="288032" cy="1728192"/>
          </a:xfrm>
          <a:prstGeom prst="leftBrac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lum/>
          </a:blip>
          <a:srcRect l="-21822" t="-37006" r="-21822" b="-12335"/>
          <a:stretch>
            <a:fillRect/>
          </a:stretch>
        </p:blipFill>
        <p:spPr>
          <a:xfrm>
            <a:off x="7112451" y="6093296"/>
            <a:ext cx="333642" cy="30682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図 14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lum/>
          </a:blip>
          <a:srcRect l="-21822" t="-37006" r="-21822" b="-12335"/>
          <a:stretch>
            <a:fillRect/>
          </a:stretch>
        </p:blipFill>
        <p:spPr>
          <a:xfrm>
            <a:off x="6902654" y="6362539"/>
            <a:ext cx="333642" cy="306821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kumimoji="1" lang="en-US" altLang="ja-JP" u="sng" dirty="0" smtClean="0"/>
              <a:t>Vortex partition function</a:t>
            </a:r>
            <a:endParaRPr kumimoji="1" lang="ja-JP" altLang="en-US" u="sng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22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95536" y="908720"/>
            <a:ext cx="84946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By applying localization method to the vortex quantum mechanics,</a:t>
            </a:r>
          </a:p>
          <a:p>
            <a:r>
              <a:rPr lang="en-US" altLang="ja-JP" sz="2400" dirty="0" smtClean="0"/>
              <a:t>we can compute vortex partition function.</a:t>
            </a:r>
            <a:endParaRPr kumimoji="1" lang="en-US" altLang="ja-JP" sz="2400" dirty="0" smtClean="0"/>
          </a:p>
        </p:txBody>
      </p:sp>
      <p:pic>
        <p:nvPicPr>
          <p:cNvPr id="15" name="図 14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lum/>
          </a:blip>
          <a:stretch>
            <a:fillRect/>
          </a:stretch>
        </p:blipFill>
        <p:spPr>
          <a:xfrm>
            <a:off x="179512" y="2780928"/>
            <a:ext cx="2808312" cy="302789"/>
          </a:xfrm>
          <a:prstGeom prst="rect">
            <a:avLst/>
          </a:prstGeom>
        </p:spPr>
      </p:pic>
      <p:pic>
        <p:nvPicPr>
          <p:cNvPr id="17" name="図 16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lum/>
          </a:blip>
          <a:stretch>
            <a:fillRect/>
          </a:stretch>
        </p:blipFill>
        <p:spPr>
          <a:xfrm>
            <a:off x="3491880" y="4869160"/>
            <a:ext cx="2145795" cy="329947"/>
          </a:xfrm>
          <a:prstGeom prst="rect">
            <a:avLst/>
          </a:prstGeom>
        </p:spPr>
      </p:pic>
      <p:pic>
        <p:nvPicPr>
          <p:cNvPr id="18" name="図 17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lum/>
          </a:blip>
          <a:stretch>
            <a:fillRect/>
          </a:stretch>
        </p:blipFill>
        <p:spPr>
          <a:xfrm>
            <a:off x="683568" y="4869160"/>
            <a:ext cx="2221996" cy="329947"/>
          </a:xfrm>
          <a:prstGeom prst="rect">
            <a:avLst/>
          </a:prstGeom>
        </p:spPr>
      </p:pic>
      <p:pic>
        <p:nvPicPr>
          <p:cNvPr id="22" name="図 21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lum/>
          </a:blip>
          <a:stretch>
            <a:fillRect/>
          </a:stretch>
        </p:blipFill>
        <p:spPr>
          <a:xfrm>
            <a:off x="603571" y="3232572"/>
            <a:ext cx="8288909" cy="724797"/>
          </a:xfrm>
          <a:prstGeom prst="rect">
            <a:avLst/>
          </a:prstGeom>
        </p:spPr>
      </p:pic>
      <p:pic>
        <p:nvPicPr>
          <p:cNvPr id="28" name="図 27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lum/>
          </a:blip>
          <a:stretch>
            <a:fillRect/>
          </a:stretch>
        </p:blipFill>
        <p:spPr>
          <a:xfrm>
            <a:off x="107504" y="2132856"/>
            <a:ext cx="8508506" cy="329947"/>
          </a:xfrm>
          <a:prstGeom prst="rect">
            <a:avLst/>
          </a:prstGeom>
        </p:spPr>
      </p:pic>
      <p:sp>
        <p:nvSpPr>
          <p:cNvPr id="29" name="テキスト ボックス 28"/>
          <p:cNvSpPr txBox="1"/>
          <p:nvPr/>
        </p:nvSpPr>
        <p:spPr>
          <a:xfrm>
            <a:off x="179512" y="4149080"/>
            <a:ext cx="779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where</a:t>
            </a:r>
            <a:endParaRPr kumimoji="1" lang="ja-JP" altLang="en-US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11560" y="5445224"/>
            <a:ext cx="83486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ζ: FI-parameter, ε: Ω-background parameter, β: S</a:t>
            </a:r>
            <a:r>
              <a:rPr lang="en-US" altLang="ja-JP" sz="2800" baseline="30000" dirty="0" smtClean="0"/>
              <a:t>1</a:t>
            </a:r>
            <a:r>
              <a:rPr lang="en-US" altLang="ja-JP" sz="2800" dirty="0" smtClean="0"/>
              <a:t>-radius</a:t>
            </a:r>
            <a:endParaRPr kumimoji="1" lang="ja-JP" altLang="en-US" sz="2800" dirty="0"/>
          </a:p>
        </p:txBody>
      </p:sp>
      <p:sp>
        <p:nvSpPr>
          <p:cNvPr id="31" name="左中かっこ 30"/>
          <p:cNvSpPr/>
          <p:nvPr/>
        </p:nvSpPr>
        <p:spPr>
          <a:xfrm>
            <a:off x="251520" y="4797152"/>
            <a:ext cx="288032" cy="1296144"/>
          </a:xfrm>
          <a:prstGeom prst="leftBrac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107504" y="2636912"/>
            <a:ext cx="8928992" cy="144016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4000" u="sng" dirty="0" smtClean="0"/>
              <a:t>Identification of parameters</a:t>
            </a:r>
            <a:endParaRPr kumimoji="1" lang="ja-JP" altLang="en-US" sz="4000" u="sng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23</a:t>
            </a:fld>
            <a:endParaRPr kumimoji="1" lang="ja-JP" altLang="en-US"/>
          </a:p>
        </p:txBody>
      </p:sp>
      <p:pic>
        <p:nvPicPr>
          <p:cNvPr id="5" name="図 4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2771800" y="1628800"/>
            <a:ext cx="3339304" cy="360040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539552" y="980728"/>
            <a:ext cx="7348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We must translate vortex language into the original setup.</a:t>
            </a:r>
            <a:endParaRPr kumimoji="1" lang="ja-JP" altLang="en-US" sz="2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51520" y="2132856"/>
            <a:ext cx="4088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u="sng" dirty="0" smtClean="0"/>
              <a:t>・</a:t>
            </a:r>
            <a:r>
              <a:rPr kumimoji="1" lang="en-US" altLang="ja-JP" sz="2400" u="sng" dirty="0" smtClean="0"/>
              <a:t>S</a:t>
            </a:r>
            <a:r>
              <a:rPr kumimoji="1" lang="en-US" altLang="ja-JP" sz="2400" u="sng" baseline="30000" dirty="0" smtClean="0"/>
              <a:t>1</a:t>
            </a:r>
            <a:r>
              <a:rPr kumimoji="1" lang="en-US" altLang="ja-JP" sz="2400" u="sng" dirty="0" smtClean="0"/>
              <a:t>-radius β = </a:t>
            </a:r>
            <a:r>
              <a:rPr kumimoji="1" lang="en-US" altLang="ja-JP" sz="2400" u="sng" dirty="0" err="1" smtClean="0"/>
              <a:t>Hopf</a:t>
            </a:r>
            <a:r>
              <a:rPr kumimoji="1" lang="en-US" altLang="ja-JP" sz="2400" u="sng" dirty="0" smtClean="0"/>
              <a:t>-fiber radius</a:t>
            </a:r>
            <a:endParaRPr kumimoji="1" lang="ja-JP" altLang="en-US" sz="2400" u="sng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2667000"/>
            <a:ext cx="3124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テキスト ボックス 9"/>
          <p:cNvSpPr txBox="1"/>
          <p:nvPr/>
        </p:nvSpPr>
        <p:spPr>
          <a:xfrm>
            <a:off x="323528" y="3573016"/>
            <a:ext cx="7400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u="sng" dirty="0" smtClean="0"/>
              <a:t>・</a:t>
            </a:r>
            <a:r>
              <a:rPr kumimoji="1" lang="en-US" altLang="ja-JP" sz="2400" u="sng" dirty="0" smtClean="0"/>
              <a:t>Ω background parameter</a:t>
            </a:r>
            <a:r>
              <a:rPr lang="ja-JP" altLang="en-US" sz="2400" u="sng" dirty="0" smtClean="0"/>
              <a:t> </a:t>
            </a:r>
            <a:r>
              <a:rPr lang="en-US" altLang="ja-JP" sz="2400" u="sng" dirty="0" smtClean="0"/>
              <a:t>ε</a:t>
            </a:r>
            <a:r>
              <a:rPr kumimoji="1" lang="en-US" altLang="ja-JP" sz="2400" u="sng" dirty="0" smtClean="0"/>
              <a:t> = Angular rotation parameter</a:t>
            </a:r>
            <a:endParaRPr kumimoji="1" lang="ja-JP" altLang="en-US" sz="2400" u="sng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75595" y="4202410"/>
            <a:ext cx="267652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テキスト ボックス 11"/>
          <p:cNvSpPr txBox="1"/>
          <p:nvPr/>
        </p:nvSpPr>
        <p:spPr>
          <a:xfrm>
            <a:off x="611560" y="4149080"/>
            <a:ext cx="1999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From SUSY algebra,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95536" y="5013176"/>
            <a:ext cx="2939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u="sng" dirty="0" smtClean="0"/>
              <a:t>・</a:t>
            </a:r>
            <a:r>
              <a:rPr kumimoji="1" lang="en-US" altLang="ja-JP" sz="2400" u="sng" dirty="0" err="1" smtClean="0"/>
              <a:t>Equivariant</a:t>
            </a:r>
            <a:r>
              <a:rPr kumimoji="1" lang="en-US" altLang="ja-JP" sz="2400" u="sng" dirty="0" smtClean="0"/>
              <a:t> mass m</a:t>
            </a:r>
            <a:r>
              <a:rPr kumimoji="1" lang="en-US" altLang="ja-JP" sz="2400" u="sng" baseline="30000" dirty="0" smtClean="0"/>
              <a:t>V</a:t>
            </a:r>
            <a:endParaRPr kumimoji="1" lang="ja-JP" altLang="en-US" sz="2400" u="sng" baseline="300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11560" y="5517232"/>
            <a:ext cx="234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If we naively take</a:t>
            </a:r>
            <a:endParaRPr kumimoji="1" lang="ja-JP" altLang="en-US" sz="2400" dirty="0"/>
          </a:p>
        </p:txBody>
      </p:sp>
      <p:pic>
        <p:nvPicPr>
          <p:cNvPr id="16" name="図 15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lum/>
          </a:blip>
          <a:stretch>
            <a:fillRect/>
          </a:stretch>
        </p:blipFill>
        <p:spPr>
          <a:xfrm>
            <a:off x="3078456" y="5589366"/>
            <a:ext cx="2933704" cy="329947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611560" y="6093296"/>
            <a:ext cx="701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this </a:t>
            </a:r>
            <a:r>
              <a:rPr lang="en-US" altLang="ja-JP" sz="2400" dirty="0" smtClean="0">
                <a:solidFill>
                  <a:srgbClr val="FF0000"/>
                </a:solidFill>
              </a:rPr>
              <a:t>does not agree </a:t>
            </a:r>
            <a:r>
              <a:rPr lang="en-US" altLang="ja-JP" sz="2400" dirty="0" smtClean="0"/>
              <a:t>with the Coulomb branch results… 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4000" u="sng" dirty="0" smtClean="0"/>
              <a:t>Mass identification problem</a:t>
            </a:r>
            <a:endParaRPr kumimoji="1" lang="ja-JP" altLang="en-US" sz="4000" u="sng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24</a:t>
            </a:fld>
            <a:endParaRPr kumimoji="1" lang="ja-JP" altLang="en-US"/>
          </a:p>
        </p:txBody>
      </p:sp>
      <p:pic>
        <p:nvPicPr>
          <p:cNvPr id="5" name="図 4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2771800" y="1124744"/>
            <a:ext cx="3339304" cy="36004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611560" y="1671191"/>
            <a:ext cx="234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If we naively take</a:t>
            </a:r>
            <a:endParaRPr kumimoji="1" lang="ja-JP" altLang="en-US" sz="2400" dirty="0"/>
          </a:p>
        </p:txBody>
      </p:sp>
      <p:pic>
        <p:nvPicPr>
          <p:cNvPr id="7" name="図 6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lum/>
          </a:blip>
          <a:stretch>
            <a:fillRect/>
          </a:stretch>
        </p:blipFill>
        <p:spPr>
          <a:xfrm>
            <a:off x="3078456" y="1743325"/>
            <a:ext cx="2933704" cy="329947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611560" y="2247255"/>
            <a:ext cx="701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this does not agree with the Coulomb branch results… </a:t>
            </a:r>
            <a:endParaRPr kumimoji="1" lang="ja-JP" altLang="en-US" sz="2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5496" y="2924944"/>
            <a:ext cx="2627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However, if we take</a:t>
            </a:r>
            <a:endParaRPr kumimoji="1" lang="ja-JP" altLang="en-US" sz="2400" dirty="0"/>
          </a:p>
        </p:txBody>
      </p:sp>
      <p:pic>
        <p:nvPicPr>
          <p:cNvPr id="13" name="図 12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lum/>
          </a:blip>
          <a:stretch>
            <a:fillRect/>
          </a:stretch>
        </p:blipFill>
        <p:spPr>
          <a:xfrm>
            <a:off x="323528" y="3674895"/>
            <a:ext cx="8568952" cy="463602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107948" y="4407495"/>
            <a:ext cx="8064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t</a:t>
            </a:r>
            <a:r>
              <a:rPr kumimoji="1" lang="en-US" altLang="ja-JP" sz="2400" dirty="0" smtClean="0"/>
              <a:t>his 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agrees</a:t>
            </a:r>
            <a:r>
              <a:rPr kumimoji="1" lang="en-US" altLang="ja-JP" sz="2400" dirty="0" smtClean="0"/>
              <a:t> with the Coulomb branch result for all known cases.</a:t>
            </a:r>
            <a:endParaRPr kumimoji="1" lang="ja-JP" altLang="en-US" sz="24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884368" y="5703059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 smtClean="0">
                <a:solidFill>
                  <a:srgbClr val="00B050"/>
                </a:solidFill>
              </a:rPr>
              <a:t>[</a:t>
            </a:r>
            <a:r>
              <a:rPr lang="en-US" altLang="ja-JP" sz="1000" dirty="0" smtClean="0">
                <a:solidFill>
                  <a:srgbClr val="00B050"/>
                </a:solidFill>
              </a:rPr>
              <a:t> Okuda-</a:t>
            </a:r>
            <a:r>
              <a:rPr lang="en-US" altLang="ja-JP" sz="1000" dirty="0" err="1" smtClean="0">
                <a:solidFill>
                  <a:srgbClr val="00B050"/>
                </a:solidFill>
              </a:rPr>
              <a:t>Pestun</a:t>
            </a:r>
            <a:r>
              <a:rPr lang="en-US" altLang="ja-JP" sz="1000" dirty="0" smtClean="0">
                <a:solidFill>
                  <a:srgbClr val="00B050"/>
                </a:solidFill>
              </a:rPr>
              <a:t>]</a:t>
            </a:r>
            <a:endParaRPr kumimoji="1" lang="ja-JP" altLang="en-US" sz="1000" dirty="0">
              <a:solidFill>
                <a:srgbClr val="00B050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23528" y="4941168"/>
            <a:ext cx="5682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(We haven’t found this justification from first principle yet.)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03201" y="5610726"/>
            <a:ext cx="7642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This would be similar to Okuda-</a:t>
            </a:r>
            <a:r>
              <a:rPr kumimoji="1" lang="en-US" altLang="ja-JP" dirty="0" err="1" smtClean="0"/>
              <a:t>Pestun</a:t>
            </a:r>
            <a:r>
              <a:rPr kumimoji="1" lang="en-US" altLang="ja-JP" dirty="0" smtClean="0"/>
              <a:t> Problem for </a:t>
            </a:r>
            <a:r>
              <a:rPr kumimoji="1" lang="en-US" altLang="ja-JP" dirty="0" err="1" smtClean="0"/>
              <a:t>instanton</a:t>
            </a:r>
            <a:r>
              <a:rPr kumimoji="1" lang="en-US" altLang="ja-JP" dirty="0" smtClean="0"/>
              <a:t> partition function </a:t>
            </a:r>
          </a:p>
          <a:p>
            <a:r>
              <a:rPr lang="en-US" altLang="ja-JP" dirty="0" smtClean="0"/>
              <a:t>in 4d N=2* theory</a:t>
            </a:r>
            <a:endParaRPr kumimoji="1" lang="ja-JP" altLang="en-US" dirty="0"/>
          </a:p>
        </p:txBody>
      </p:sp>
      <p:sp>
        <p:nvSpPr>
          <p:cNvPr id="18" name="正方形/長方形 17"/>
          <p:cNvSpPr/>
          <p:nvPr/>
        </p:nvSpPr>
        <p:spPr>
          <a:xfrm>
            <a:off x="179512" y="3501008"/>
            <a:ext cx="8784976" cy="792088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kumimoji="1" lang="en-US" altLang="ja-JP" u="sng" dirty="0" smtClean="0"/>
              <a:t>BPS Wilson loop</a:t>
            </a:r>
            <a:endParaRPr kumimoji="1" lang="ja-JP" altLang="en-US" u="sng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724128" y="1988840"/>
            <a:ext cx="1068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00B050"/>
                </a:solidFill>
              </a:rPr>
              <a:t>[Tanaka ’12</a:t>
            </a:r>
            <a:r>
              <a:rPr lang="en-US" altLang="ja-JP" sz="1400" dirty="0" smtClean="0">
                <a:solidFill>
                  <a:srgbClr val="00B050"/>
                </a:solidFill>
              </a:rPr>
              <a:t>]</a:t>
            </a:r>
            <a:endParaRPr kumimoji="1" lang="ja-JP" altLang="en-US" sz="1400" dirty="0">
              <a:solidFill>
                <a:srgbClr val="00B05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1570" y="1124744"/>
            <a:ext cx="5073291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3068960"/>
            <a:ext cx="2657197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73882" y="2420888"/>
            <a:ext cx="549318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図 9" descr="TorusKnot3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20272" y="116632"/>
            <a:ext cx="1901619" cy="1800200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7308304" y="1916832"/>
            <a:ext cx="14176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chemeClr val="accent1"/>
                </a:solidFill>
              </a:rPr>
              <a:t>(from Wikipedia)</a:t>
            </a:r>
            <a:endParaRPr kumimoji="1" lang="ja-JP" altLang="en-US" sz="1400" dirty="0">
              <a:solidFill>
                <a:schemeClr val="accent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51520" y="1948770"/>
            <a:ext cx="43955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This preserves SUSY when the contour is</a:t>
            </a:r>
            <a:endParaRPr kumimoji="1" lang="ja-JP" altLang="en-US" sz="2000" dirty="0"/>
          </a:p>
        </p:txBody>
      </p:sp>
      <p:pic>
        <p:nvPicPr>
          <p:cNvPr id="13" name="図 1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lum/>
          </a:blip>
          <a:stretch>
            <a:fillRect/>
          </a:stretch>
        </p:blipFill>
        <p:spPr>
          <a:xfrm>
            <a:off x="1115616" y="2564904"/>
            <a:ext cx="342900" cy="190499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7092280" y="2348880"/>
            <a:ext cx="124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C00000"/>
                </a:solidFill>
              </a:rPr>
              <a:t>Torus knot!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5576" y="5661248"/>
            <a:ext cx="71247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テキスト ボックス 16"/>
          <p:cNvSpPr txBox="1"/>
          <p:nvPr/>
        </p:nvSpPr>
        <p:spPr>
          <a:xfrm>
            <a:off x="539552" y="3212976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Noting</a:t>
            </a:r>
            <a:endParaRPr kumimoji="1" lang="ja-JP" altLang="en-US" sz="24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988062" y="4293096"/>
            <a:ext cx="3024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(Effect of Wilson loop )</a:t>
            </a:r>
            <a:endParaRPr kumimoji="1" lang="ja-JP" altLang="en-US" sz="2400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55576" y="5157192"/>
            <a:ext cx="1627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Insertion of</a:t>
            </a:r>
            <a:endParaRPr kumimoji="1" lang="ja-JP" altLang="en-US" sz="2400" dirty="0"/>
          </a:p>
        </p:txBody>
      </p:sp>
      <p:sp>
        <p:nvSpPr>
          <p:cNvPr id="20" name="大かっこ 19"/>
          <p:cNvSpPr/>
          <p:nvPr/>
        </p:nvSpPr>
        <p:spPr>
          <a:xfrm>
            <a:off x="539552" y="5229200"/>
            <a:ext cx="8064896" cy="936104"/>
          </a:xfrm>
          <a:prstGeom prst="bracketPair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2" name="直線コネクタ 21"/>
          <p:cNvCxnSpPr/>
          <p:nvPr/>
        </p:nvCxnSpPr>
        <p:spPr>
          <a:xfrm>
            <a:off x="4284206" y="4869160"/>
            <a:ext cx="0" cy="432048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>
            <a:off x="4644246" y="4869160"/>
            <a:ext cx="0" cy="432048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角丸四角形 23"/>
          <p:cNvSpPr/>
          <p:nvPr/>
        </p:nvSpPr>
        <p:spPr>
          <a:xfrm>
            <a:off x="251520" y="4221088"/>
            <a:ext cx="8640960" cy="2232248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スライド番号プレースホル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25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08920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4800" dirty="0" smtClean="0"/>
              <a:t>Summary &amp; Outlook</a:t>
            </a:r>
            <a:endParaRPr kumimoji="1" lang="ja-JP" altLang="en-US" sz="4800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26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kumimoji="1" lang="en-US" altLang="ja-JP" u="sng" dirty="0" smtClean="0"/>
              <a:t>Summary</a:t>
            </a:r>
            <a:endParaRPr kumimoji="1" lang="ja-JP" altLang="en-US" u="sng" dirty="0"/>
          </a:p>
        </p:txBody>
      </p:sp>
      <p:pic>
        <p:nvPicPr>
          <p:cNvPr id="7" name="図 6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lum/>
          </a:blip>
          <a:srcRect l="-2147" t="-17728" r="-2147" b="-17728"/>
          <a:stretch>
            <a:fillRect/>
          </a:stretch>
        </p:blipFill>
        <p:spPr>
          <a:xfrm>
            <a:off x="1979712" y="1268761"/>
            <a:ext cx="4176464" cy="65707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図 7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lum/>
          </a:blip>
          <a:srcRect l="-1922" t="-20276" r="-1922" b="-20276"/>
          <a:stretch>
            <a:fillRect/>
          </a:stretch>
        </p:blipFill>
        <p:spPr>
          <a:xfrm>
            <a:off x="1979712" y="2060848"/>
            <a:ext cx="4742945" cy="60853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テキスト ボックス 8"/>
          <p:cNvSpPr txBox="1"/>
          <p:nvPr/>
        </p:nvSpPr>
        <p:spPr>
          <a:xfrm>
            <a:off x="251520" y="692696"/>
            <a:ext cx="4050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/>
              <a:t>・ </a:t>
            </a:r>
            <a:r>
              <a:rPr kumimoji="1" lang="en-US" altLang="ja-JP" sz="2800" dirty="0" smtClean="0"/>
              <a:t>We have directly derived</a:t>
            </a:r>
            <a:endParaRPr kumimoji="1" lang="ja-JP" altLang="en-US" sz="2800" dirty="0"/>
          </a:p>
        </p:txBody>
      </p:sp>
      <p:pic>
        <p:nvPicPr>
          <p:cNvPr id="10" name="図 9" descr="lemo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400000">
            <a:off x="1135907" y="3618021"/>
            <a:ext cx="2088232" cy="1566174"/>
          </a:xfrm>
          <a:prstGeom prst="rect">
            <a:avLst/>
          </a:prstGeom>
        </p:spPr>
      </p:pic>
      <p:sp>
        <p:nvSpPr>
          <p:cNvPr id="11" name="円/楕円 10"/>
          <p:cNvSpPr/>
          <p:nvPr/>
        </p:nvSpPr>
        <p:spPr>
          <a:xfrm>
            <a:off x="2627784" y="3356992"/>
            <a:ext cx="792088" cy="7920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/>
          <p:cNvSpPr/>
          <p:nvPr/>
        </p:nvSpPr>
        <p:spPr>
          <a:xfrm>
            <a:off x="6660232" y="3501008"/>
            <a:ext cx="1728192" cy="17281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6660232" y="4221088"/>
            <a:ext cx="1728192" cy="432048"/>
          </a:xfrm>
          <a:prstGeom prst="ellipse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/>
        </p:nvSpPr>
        <p:spPr>
          <a:xfrm>
            <a:off x="5364088" y="3501008"/>
            <a:ext cx="360040" cy="165618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915150" y="4077072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 smtClean="0"/>
              <a:t>x</a:t>
            </a:r>
            <a:endParaRPr kumimoji="1" lang="ja-JP" altLang="en-US" sz="3600" dirty="0"/>
          </a:p>
        </p:txBody>
      </p:sp>
      <p:sp>
        <p:nvSpPr>
          <p:cNvPr id="16" name="円/楕円 15"/>
          <p:cNvSpPr/>
          <p:nvPr/>
        </p:nvSpPr>
        <p:spPr>
          <a:xfrm>
            <a:off x="2123728" y="3429000"/>
            <a:ext cx="144016" cy="144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/>
          <p:cNvSpPr/>
          <p:nvPr/>
        </p:nvSpPr>
        <p:spPr>
          <a:xfrm>
            <a:off x="2123728" y="5373216"/>
            <a:ext cx="144016" cy="14401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/>
          <p:cNvSpPr/>
          <p:nvPr/>
        </p:nvSpPr>
        <p:spPr>
          <a:xfrm>
            <a:off x="7452320" y="3429000"/>
            <a:ext cx="144016" cy="144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7452320" y="5157192"/>
            <a:ext cx="144016" cy="14401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7308304" y="5301208"/>
            <a:ext cx="471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S</a:t>
            </a:r>
            <a:r>
              <a:rPr kumimoji="1" lang="en-US" altLang="ja-JP" sz="2800" baseline="30000" dirty="0" smtClean="0"/>
              <a:t>2</a:t>
            </a:r>
            <a:endParaRPr kumimoji="1" lang="ja-JP" altLang="en-US" sz="2800" baseline="300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364088" y="5282044"/>
            <a:ext cx="471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S</a:t>
            </a:r>
            <a:r>
              <a:rPr kumimoji="1" lang="en-US" altLang="ja-JP" sz="2800" baseline="30000" dirty="0" smtClean="0"/>
              <a:t>1</a:t>
            </a:r>
            <a:endParaRPr kumimoji="1" lang="ja-JP" altLang="en-US" sz="2800" baseline="300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46470" y="2780928"/>
            <a:ext cx="3886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 smtClean="0"/>
              <a:t>・ </a:t>
            </a:r>
            <a:r>
              <a:rPr kumimoji="1" lang="en-US" altLang="ja-JP" sz="2800" dirty="0" smtClean="0"/>
              <a:t>The </a:t>
            </a:r>
            <a:r>
              <a:rPr kumimoji="1" lang="en-US" altLang="ja-JP" sz="2800" dirty="0" smtClean="0">
                <a:solidFill>
                  <a:srgbClr val="C00000"/>
                </a:solidFill>
              </a:rPr>
              <a:t>vortices</a:t>
            </a:r>
            <a:r>
              <a:rPr kumimoji="1" lang="en-US" altLang="ja-JP" sz="2800" dirty="0" smtClean="0"/>
              <a:t> come from</a:t>
            </a:r>
            <a:endParaRPr kumimoji="1" lang="ja-JP" altLang="en-US" sz="280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51520" y="5877272"/>
            <a:ext cx="77520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 smtClean="0"/>
              <a:t>・ </a:t>
            </a:r>
            <a:r>
              <a:rPr lang="en-US" altLang="ja-JP" sz="2800" dirty="0" smtClean="0"/>
              <a:t>BPS </a:t>
            </a:r>
            <a:r>
              <a:rPr lang="en-US" altLang="ja-JP" sz="2800" dirty="0" smtClean="0">
                <a:solidFill>
                  <a:schemeClr val="tx2"/>
                </a:solidFill>
              </a:rPr>
              <a:t>Wilson loop </a:t>
            </a:r>
            <a:r>
              <a:rPr lang="en-US" altLang="ja-JP" sz="2800" dirty="0" smtClean="0"/>
              <a:t>also enjoys factorization property</a:t>
            </a:r>
            <a:endParaRPr kumimoji="1" lang="ja-JP" altLang="en-US" sz="2800" dirty="0"/>
          </a:p>
        </p:txBody>
      </p:sp>
      <p:sp>
        <p:nvSpPr>
          <p:cNvPr id="24" name="スライド番号プレースホルダ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27</a:t>
            </a:fld>
            <a:endParaRPr kumimoji="1" lang="ja-JP" altLang="en-US"/>
          </a:p>
        </p:txBody>
      </p:sp>
      <p:sp>
        <p:nvSpPr>
          <p:cNvPr id="25" name="大かっこ 24"/>
          <p:cNvSpPr/>
          <p:nvPr/>
        </p:nvSpPr>
        <p:spPr>
          <a:xfrm>
            <a:off x="6156176" y="188640"/>
            <a:ext cx="2880320" cy="648072"/>
          </a:xfrm>
          <a:prstGeom prst="bracketPair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300192" y="116632"/>
            <a:ext cx="3938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Cf.</a:t>
            </a:r>
            <a:endParaRPr kumimoji="1" lang="ja-JP" altLang="en-US" sz="1600" dirty="0"/>
          </a:p>
        </p:txBody>
      </p:sp>
      <p:pic>
        <p:nvPicPr>
          <p:cNvPr id="27" name="図 26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lum/>
          </a:blip>
          <a:stretch>
            <a:fillRect/>
          </a:stretch>
        </p:blipFill>
        <p:spPr>
          <a:xfrm>
            <a:off x="6372200" y="463180"/>
            <a:ext cx="2520280" cy="301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4000" u="sng" dirty="0" smtClean="0"/>
              <a:t>Obvious possible applications</a:t>
            </a:r>
            <a:endParaRPr kumimoji="1" lang="ja-JP" altLang="en-US" sz="4000" u="sng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9512" y="980728"/>
            <a:ext cx="4517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/>
              <a:t>・ </a:t>
            </a:r>
            <a:r>
              <a:rPr kumimoji="1" lang="en-US" altLang="ja-JP" sz="2800" dirty="0" smtClean="0"/>
              <a:t>Study different observables </a:t>
            </a:r>
            <a:endParaRPr kumimoji="1" lang="ja-JP" altLang="en-US" sz="28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059832" y="1645350"/>
            <a:ext cx="32656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dirty="0" smtClean="0">
                <a:solidFill>
                  <a:srgbClr val="00B050"/>
                </a:solidFill>
              </a:rPr>
              <a:t>[Coulomb branch localization: </a:t>
            </a:r>
          </a:p>
          <a:p>
            <a:r>
              <a:rPr lang="en-US" altLang="ja-JP" sz="1000" dirty="0" smtClean="0">
                <a:solidFill>
                  <a:srgbClr val="00B050"/>
                </a:solidFill>
              </a:rPr>
              <a:t>  </a:t>
            </a:r>
            <a:r>
              <a:rPr lang="en-US" altLang="ja-JP" sz="1000" dirty="0" err="1" smtClean="0">
                <a:solidFill>
                  <a:srgbClr val="00B050"/>
                </a:solidFill>
              </a:rPr>
              <a:t>Drukker</a:t>
            </a:r>
            <a:r>
              <a:rPr lang="en-US" altLang="ja-JP" sz="1000" dirty="0" smtClean="0">
                <a:solidFill>
                  <a:srgbClr val="00B050"/>
                </a:solidFill>
              </a:rPr>
              <a:t>-Okuda-</a:t>
            </a:r>
            <a:r>
              <a:rPr lang="en-US" altLang="ja-JP" sz="1000" dirty="0" err="1" smtClean="0">
                <a:solidFill>
                  <a:srgbClr val="00B050"/>
                </a:solidFill>
              </a:rPr>
              <a:t>Passerini</a:t>
            </a:r>
            <a:r>
              <a:rPr lang="en-US" altLang="ja-JP" sz="1000" dirty="0" smtClean="0">
                <a:solidFill>
                  <a:srgbClr val="00B050"/>
                </a:solidFill>
              </a:rPr>
              <a:t> </a:t>
            </a:r>
            <a:r>
              <a:rPr kumimoji="1" lang="en-US" altLang="ja-JP" sz="1000" dirty="0" smtClean="0">
                <a:solidFill>
                  <a:srgbClr val="00B050"/>
                </a:solidFill>
              </a:rPr>
              <a:t>’12, </a:t>
            </a:r>
            <a:r>
              <a:rPr lang="en-US" altLang="ja-JP" sz="1000" dirty="0" smtClean="0">
                <a:solidFill>
                  <a:srgbClr val="00B050"/>
                </a:solidFill>
              </a:rPr>
              <a:t>Kapustin-Willett-Yaakov ’12]</a:t>
            </a:r>
            <a:endParaRPr kumimoji="1" lang="ja-JP" altLang="en-US" sz="1000" dirty="0">
              <a:solidFill>
                <a:srgbClr val="00B05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187624" y="1527175"/>
            <a:ext cx="162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Vortex loop</a:t>
            </a:r>
            <a:endParaRPr kumimoji="1" lang="ja-JP" altLang="en-US" sz="2400" dirty="0"/>
          </a:p>
        </p:txBody>
      </p:sp>
      <p:cxnSp>
        <p:nvCxnSpPr>
          <p:cNvPr id="10" name="直線コネクタ 9"/>
          <p:cNvCxnSpPr/>
          <p:nvPr/>
        </p:nvCxnSpPr>
        <p:spPr>
          <a:xfrm>
            <a:off x="539552" y="1772816"/>
            <a:ext cx="504056" cy="0"/>
          </a:xfrm>
          <a:prstGeom prst="lin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179512" y="2204864"/>
            <a:ext cx="40828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/>
              <a:t>・ </a:t>
            </a:r>
            <a:r>
              <a:rPr kumimoji="1" lang="en-US" altLang="ja-JP" sz="2800" dirty="0" smtClean="0"/>
              <a:t>Work on different spaces</a:t>
            </a:r>
            <a:endParaRPr kumimoji="1" lang="ja-JP" altLang="en-US" sz="28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331640" y="2740858"/>
            <a:ext cx="788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S</a:t>
            </a:r>
            <a:r>
              <a:rPr kumimoji="1" lang="en-US" altLang="ja-JP" sz="2000" baseline="-25000" dirty="0" smtClean="0"/>
              <a:t>b</a:t>
            </a:r>
            <a:r>
              <a:rPr kumimoji="1" lang="en-US" altLang="ja-JP" sz="2000" baseline="30000" dirty="0" smtClean="0"/>
              <a:t>3</a:t>
            </a:r>
            <a:r>
              <a:rPr kumimoji="1" lang="en-US" altLang="ja-JP" sz="2000" dirty="0" smtClean="0"/>
              <a:t>/</a:t>
            </a:r>
            <a:r>
              <a:rPr lang="en-US" altLang="ja-JP" sz="2000" dirty="0" smtClean="0"/>
              <a:t>Z</a:t>
            </a:r>
            <a:r>
              <a:rPr lang="en-US" altLang="ja-JP" sz="2000" baseline="-25000" dirty="0" smtClean="0"/>
              <a:t>n</a:t>
            </a:r>
            <a:endParaRPr kumimoji="1" lang="ja-JP" altLang="en-US" sz="2000" baseline="-250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539989" y="2924944"/>
            <a:ext cx="30444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dirty="0" smtClean="0">
                <a:solidFill>
                  <a:srgbClr val="00B050"/>
                </a:solidFill>
              </a:rPr>
              <a:t>[Coulomb branch localization: Imamura-Yokoyama </a:t>
            </a:r>
            <a:r>
              <a:rPr kumimoji="1" lang="en-US" altLang="ja-JP" sz="1000" dirty="0" smtClean="0">
                <a:solidFill>
                  <a:srgbClr val="00B050"/>
                </a:solidFill>
              </a:rPr>
              <a:t>’12</a:t>
            </a:r>
            <a:r>
              <a:rPr lang="en-US" altLang="ja-JP" sz="1000" dirty="0" smtClean="0">
                <a:solidFill>
                  <a:srgbClr val="00B050"/>
                </a:solidFill>
              </a:rPr>
              <a:t>]</a:t>
            </a:r>
            <a:endParaRPr kumimoji="1" lang="ja-JP" altLang="en-US" sz="1000" dirty="0">
              <a:solidFill>
                <a:srgbClr val="00B05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331640" y="3284984"/>
            <a:ext cx="61370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 subspace of round S</a:t>
            </a:r>
            <a:r>
              <a:rPr kumimoji="1" lang="en-US" altLang="ja-JP" sz="2000" baseline="30000" dirty="0" smtClean="0"/>
              <a:t>3</a:t>
            </a:r>
            <a:r>
              <a:rPr lang="en-US" altLang="ja-JP" sz="2000" dirty="0" smtClean="0"/>
              <a:t> with </a:t>
            </a:r>
            <a:r>
              <a:rPr lang="en-US" altLang="ja-JP" sz="2000" dirty="0" err="1" smtClean="0"/>
              <a:t>Dirichlet</a:t>
            </a:r>
            <a:r>
              <a:rPr lang="en-US" altLang="ja-JP" sz="2000" dirty="0" smtClean="0"/>
              <a:t> boundary condition</a:t>
            </a:r>
            <a:endParaRPr kumimoji="1" lang="ja-JP" altLang="en-US" sz="2000" baseline="-250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699740" y="3717032"/>
            <a:ext cx="276069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900" dirty="0" smtClean="0">
                <a:solidFill>
                  <a:srgbClr val="00B050"/>
                </a:solidFill>
              </a:rPr>
              <a:t>[Coulomb branch localization: </a:t>
            </a:r>
            <a:r>
              <a:rPr lang="en-US" altLang="ja-JP" sz="900" dirty="0" err="1" smtClean="0">
                <a:solidFill>
                  <a:srgbClr val="00B050"/>
                </a:solidFill>
              </a:rPr>
              <a:t>Sugishita-Terashima</a:t>
            </a:r>
            <a:r>
              <a:rPr lang="en-US" altLang="ja-JP" sz="900" dirty="0" smtClean="0">
                <a:solidFill>
                  <a:srgbClr val="00B050"/>
                </a:solidFill>
              </a:rPr>
              <a:t> </a:t>
            </a:r>
            <a:r>
              <a:rPr kumimoji="1" lang="en-US" altLang="ja-JP" sz="900" dirty="0" smtClean="0">
                <a:solidFill>
                  <a:srgbClr val="00B050"/>
                </a:solidFill>
              </a:rPr>
              <a:t>’12</a:t>
            </a:r>
            <a:r>
              <a:rPr lang="en-US" altLang="ja-JP" sz="900" dirty="0" smtClean="0">
                <a:solidFill>
                  <a:srgbClr val="00B050"/>
                </a:solidFill>
              </a:rPr>
              <a:t>]</a:t>
            </a:r>
            <a:endParaRPr kumimoji="1" lang="ja-JP" altLang="en-US" sz="900" dirty="0">
              <a:solidFill>
                <a:srgbClr val="00B050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79512" y="4149080"/>
            <a:ext cx="68733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/>
              <a:t>・ </a:t>
            </a:r>
            <a:r>
              <a:rPr kumimoji="1" lang="en-US" altLang="ja-JP" sz="2800" dirty="0" smtClean="0"/>
              <a:t>Work in higher dimensions </a:t>
            </a:r>
            <a:r>
              <a:rPr kumimoji="1" lang="en-US" altLang="ja-JP" dirty="0" smtClean="0"/>
              <a:t>(including S</a:t>
            </a:r>
            <a:r>
              <a:rPr kumimoji="1" lang="en-US" altLang="ja-JP" baseline="30000" dirty="0" smtClean="0"/>
              <a:t>2</a:t>
            </a:r>
            <a:r>
              <a:rPr kumimoji="1" lang="en-US" altLang="ja-JP" dirty="0" smtClean="0"/>
              <a:t> in a sense)</a:t>
            </a:r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295069" y="4725144"/>
            <a:ext cx="27728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4d </a:t>
            </a:r>
            <a:r>
              <a:rPr kumimoji="1" lang="en-US" altLang="ja-JP" sz="2000" dirty="0" err="1" smtClean="0"/>
              <a:t>superconformal</a:t>
            </a:r>
            <a:r>
              <a:rPr kumimoji="1" lang="en-US" altLang="ja-JP" sz="2000" dirty="0" smtClean="0"/>
              <a:t> index</a:t>
            </a:r>
            <a:endParaRPr kumimoji="1" lang="ja-JP" altLang="en-US" sz="2000" baseline="-250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310557" y="5157192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S</a:t>
            </a:r>
            <a:r>
              <a:rPr kumimoji="1" lang="en-US" altLang="ja-JP" sz="2000" baseline="30000" dirty="0" smtClean="0"/>
              <a:t>2</a:t>
            </a:r>
            <a:r>
              <a:rPr kumimoji="1" lang="en-US" altLang="ja-JP" sz="2000" dirty="0" smtClean="0"/>
              <a:t>xT</a:t>
            </a:r>
            <a:r>
              <a:rPr kumimoji="1" lang="en-US" altLang="ja-JP" sz="2000" baseline="30000" dirty="0" smtClean="0"/>
              <a:t>2</a:t>
            </a:r>
            <a:r>
              <a:rPr kumimoji="1" lang="en-US" altLang="ja-JP" sz="2000" dirty="0" smtClean="0"/>
              <a:t>   </a:t>
            </a:r>
            <a:endParaRPr kumimoji="1" lang="ja-JP" altLang="en-US" sz="2000" baseline="-2500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267744" y="5271011"/>
            <a:ext cx="27542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dirty="0" smtClean="0">
                <a:solidFill>
                  <a:srgbClr val="00B050"/>
                </a:solidFill>
              </a:rPr>
              <a:t>[Some rich structures? : </a:t>
            </a:r>
            <a:r>
              <a:rPr lang="en-US" altLang="ja-JP" sz="1000" dirty="0" err="1" smtClean="0">
                <a:solidFill>
                  <a:srgbClr val="00B050"/>
                </a:solidFill>
              </a:rPr>
              <a:t>Cecotti-Gaiotto-Vafa</a:t>
            </a:r>
            <a:r>
              <a:rPr lang="en-US" altLang="ja-JP" sz="1000" dirty="0" smtClean="0">
                <a:solidFill>
                  <a:srgbClr val="00B050"/>
                </a:solidFill>
              </a:rPr>
              <a:t> </a:t>
            </a:r>
            <a:r>
              <a:rPr kumimoji="1" lang="en-US" altLang="ja-JP" sz="1000" dirty="0" smtClean="0">
                <a:solidFill>
                  <a:srgbClr val="00B050"/>
                </a:solidFill>
              </a:rPr>
              <a:t>’13</a:t>
            </a:r>
            <a:r>
              <a:rPr lang="en-US" altLang="ja-JP" sz="1000" dirty="0" smtClean="0">
                <a:solidFill>
                  <a:srgbClr val="00B050"/>
                </a:solidFill>
              </a:rPr>
              <a:t>]</a:t>
            </a:r>
            <a:endParaRPr kumimoji="1" lang="ja-JP" altLang="en-US" sz="1000" dirty="0">
              <a:solidFill>
                <a:srgbClr val="00B050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644008" y="4869160"/>
            <a:ext cx="33970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dirty="0" smtClean="0">
                <a:solidFill>
                  <a:srgbClr val="00B050"/>
                </a:solidFill>
              </a:rPr>
              <a:t>[Coulomb formula: Kinney-</a:t>
            </a:r>
            <a:r>
              <a:rPr lang="en-US" altLang="ja-JP" sz="1000" dirty="0" err="1" smtClean="0">
                <a:solidFill>
                  <a:srgbClr val="00B050"/>
                </a:solidFill>
              </a:rPr>
              <a:t>Maldacena</a:t>
            </a:r>
            <a:r>
              <a:rPr lang="en-US" altLang="ja-JP" sz="1000" dirty="0" smtClean="0">
                <a:solidFill>
                  <a:srgbClr val="00B050"/>
                </a:solidFill>
              </a:rPr>
              <a:t>-</a:t>
            </a:r>
            <a:r>
              <a:rPr lang="en-US" altLang="ja-JP" sz="1000" dirty="0" err="1" smtClean="0">
                <a:solidFill>
                  <a:srgbClr val="00B050"/>
                </a:solidFill>
              </a:rPr>
              <a:t>Minwalla</a:t>
            </a:r>
            <a:r>
              <a:rPr lang="en-US" altLang="ja-JP" sz="1000" dirty="0" smtClean="0">
                <a:solidFill>
                  <a:srgbClr val="00B050"/>
                </a:solidFill>
              </a:rPr>
              <a:t>-</a:t>
            </a:r>
            <a:r>
              <a:rPr lang="en-US" altLang="ja-JP" sz="1000" dirty="0" err="1" smtClean="0">
                <a:solidFill>
                  <a:srgbClr val="00B050"/>
                </a:solidFill>
              </a:rPr>
              <a:t>Raju</a:t>
            </a:r>
            <a:r>
              <a:rPr lang="en-US" altLang="ja-JP" sz="1000" dirty="0" smtClean="0">
                <a:solidFill>
                  <a:srgbClr val="00B050"/>
                </a:solidFill>
              </a:rPr>
              <a:t> </a:t>
            </a:r>
            <a:r>
              <a:rPr kumimoji="1" lang="en-US" altLang="ja-JP" sz="1000" dirty="0" smtClean="0">
                <a:solidFill>
                  <a:srgbClr val="00B050"/>
                </a:solidFill>
              </a:rPr>
              <a:t>’05, etc</a:t>
            </a:r>
            <a:r>
              <a:rPr lang="en-US" altLang="ja-JP" sz="1000" dirty="0" smtClean="0">
                <a:solidFill>
                  <a:srgbClr val="00B050"/>
                </a:solidFill>
              </a:rPr>
              <a:t>]</a:t>
            </a:r>
            <a:endParaRPr kumimoji="1" lang="ja-JP" altLang="en-US" sz="1000" dirty="0">
              <a:solidFill>
                <a:srgbClr val="00B050"/>
              </a:solidFill>
            </a:endParaRPr>
          </a:p>
        </p:txBody>
      </p:sp>
      <p:sp>
        <p:nvSpPr>
          <p:cNvPr id="25" name="スライド番号プレースホルダ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28</a:t>
            </a:fld>
            <a:endParaRPr kumimoji="1" lang="ja-JP" altLang="en-US"/>
          </a:p>
        </p:txBody>
      </p:sp>
      <p:cxnSp>
        <p:nvCxnSpPr>
          <p:cNvPr id="27" name="直線コネクタ 26"/>
          <p:cNvCxnSpPr/>
          <p:nvPr/>
        </p:nvCxnSpPr>
        <p:spPr>
          <a:xfrm>
            <a:off x="611560" y="2924944"/>
            <a:ext cx="504056" cy="0"/>
          </a:xfrm>
          <a:prstGeom prst="lin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>
            <a:off x="611560" y="3501008"/>
            <a:ext cx="504056" cy="0"/>
          </a:xfrm>
          <a:prstGeom prst="lin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/>
        </p:nvCxnSpPr>
        <p:spPr>
          <a:xfrm>
            <a:off x="611560" y="4941168"/>
            <a:ext cx="504056" cy="0"/>
          </a:xfrm>
          <a:prstGeom prst="lin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/>
          <p:nvPr/>
        </p:nvCxnSpPr>
        <p:spPr>
          <a:xfrm>
            <a:off x="611560" y="5373216"/>
            <a:ext cx="504056" cy="0"/>
          </a:xfrm>
          <a:prstGeom prst="lin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u="sng" dirty="0" smtClean="0"/>
              <a:t>Some interesting directions</a:t>
            </a:r>
            <a:endParaRPr kumimoji="1" lang="ja-JP" altLang="en-US" u="sng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29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23528" y="1196752"/>
            <a:ext cx="76401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・</a:t>
            </a:r>
            <a:r>
              <a:rPr lang="en-US" altLang="ja-JP" sz="2400" dirty="0" smtClean="0"/>
              <a:t>Vortex partition functions are known for very limited cases</a:t>
            </a:r>
            <a:endParaRPr kumimoji="1" lang="ja-JP" altLang="en-US" sz="2400" dirty="0"/>
          </a:p>
        </p:txBody>
      </p:sp>
      <p:cxnSp>
        <p:nvCxnSpPr>
          <p:cNvPr id="6" name="直線コネクタ 5"/>
          <p:cNvCxnSpPr/>
          <p:nvPr/>
        </p:nvCxnSpPr>
        <p:spPr>
          <a:xfrm>
            <a:off x="755576" y="1916832"/>
            <a:ext cx="504056" cy="0"/>
          </a:xfrm>
          <a:prstGeom prst="lin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>
            <a:off x="1361537" y="1700808"/>
            <a:ext cx="5298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We don’t know even “what is </a:t>
            </a:r>
            <a:r>
              <a:rPr kumimoji="1" lang="en-US" altLang="ja-JP" dirty="0" err="1" smtClean="0"/>
              <a:t>moduli</a:t>
            </a:r>
            <a:r>
              <a:rPr kumimoji="1" lang="en-US" altLang="ja-JP" dirty="0" smtClean="0"/>
              <a:t>?” for many cases</a:t>
            </a:r>
            <a:endParaRPr kumimoji="1" lang="ja-JP" altLang="en-US" dirty="0"/>
          </a:p>
        </p:txBody>
      </p:sp>
      <p:cxnSp>
        <p:nvCxnSpPr>
          <p:cNvPr id="8" name="直線コネクタ 7"/>
          <p:cNvCxnSpPr/>
          <p:nvPr/>
        </p:nvCxnSpPr>
        <p:spPr>
          <a:xfrm>
            <a:off x="755576" y="2339588"/>
            <a:ext cx="504056" cy="0"/>
          </a:xfrm>
          <a:prstGeom prst="lin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1403648" y="2123564"/>
            <a:ext cx="7365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It is </a:t>
            </a:r>
            <a:r>
              <a:rPr lang="en-US" altLang="ja-JP" dirty="0" smtClean="0"/>
              <a:t>very interesting if we get vortex partition function for M2-brane theories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23528" y="2780928"/>
            <a:ext cx="74581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・</a:t>
            </a:r>
            <a:r>
              <a:rPr lang="en-US" altLang="ja-JP" sz="2400" dirty="0" smtClean="0"/>
              <a:t>Vortex partition function is related to topological string</a:t>
            </a:r>
            <a:endParaRPr kumimoji="1" lang="ja-JP" altLang="en-US" sz="2400" dirty="0"/>
          </a:p>
        </p:txBody>
      </p:sp>
      <p:cxnSp>
        <p:nvCxnSpPr>
          <p:cNvPr id="11" name="直線コネクタ 10"/>
          <p:cNvCxnSpPr/>
          <p:nvPr/>
        </p:nvCxnSpPr>
        <p:spPr>
          <a:xfrm>
            <a:off x="755576" y="3573016"/>
            <a:ext cx="504056" cy="0"/>
          </a:xfrm>
          <a:prstGeom prst="lin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1403648" y="3356992"/>
            <a:ext cx="6833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Can we more understand relation between ABJ and </a:t>
            </a:r>
            <a:r>
              <a:rPr lang="en-US" altLang="ja-JP" dirty="0" smtClean="0"/>
              <a:t>t</a:t>
            </a:r>
            <a:r>
              <a:rPr kumimoji="1" lang="en-US" altLang="ja-JP" dirty="0" smtClean="0"/>
              <a:t>opological string ?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247575" y="3707740"/>
            <a:ext cx="1708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(on local P</a:t>
            </a:r>
            <a:r>
              <a:rPr kumimoji="1" lang="en-US" altLang="ja-JP" baseline="30000" dirty="0" smtClean="0"/>
              <a:t>1</a:t>
            </a:r>
            <a:r>
              <a:rPr kumimoji="1" lang="en-US" altLang="ja-JP" dirty="0" smtClean="0"/>
              <a:t> x P</a:t>
            </a:r>
            <a:r>
              <a:rPr kumimoji="1" lang="en-US" altLang="ja-JP" baseline="30000" dirty="0" smtClean="0"/>
              <a:t>1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51520" y="4437112"/>
            <a:ext cx="8022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・</a:t>
            </a:r>
            <a:r>
              <a:rPr kumimoji="1" lang="en-US" altLang="ja-JP" sz="2400" dirty="0" smtClean="0"/>
              <a:t>Partition function on S</a:t>
            </a:r>
            <a:r>
              <a:rPr kumimoji="1" lang="en-US" altLang="ja-JP" sz="2400" baseline="-25000" dirty="0" smtClean="0"/>
              <a:t>b</a:t>
            </a:r>
            <a:r>
              <a:rPr kumimoji="1" lang="en-US" altLang="ja-JP" sz="2400" baseline="30000" dirty="0" smtClean="0"/>
              <a:t>3</a:t>
            </a:r>
            <a:r>
              <a:rPr kumimoji="1" lang="en-US" altLang="ja-JP" sz="2400" dirty="0" smtClean="0"/>
              <a:t> ~ </a:t>
            </a:r>
            <a:r>
              <a:rPr kumimoji="1" lang="en-US" altLang="ja-JP" sz="2400" dirty="0" err="1" smtClean="0"/>
              <a:t>Renyi</a:t>
            </a:r>
            <a:r>
              <a:rPr kumimoji="1" lang="en-US" altLang="ja-JP" sz="2400" dirty="0" smtClean="0"/>
              <a:t> entropy of vacuum in 3d CFT </a:t>
            </a:r>
            <a:endParaRPr kumimoji="1" lang="ja-JP" altLang="en-US" sz="24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255874" y="4869160"/>
            <a:ext cx="14205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 smtClean="0">
                <a:solidFill>
                  <a:srgbClr val="00B050"/>
                </a:solidFill>
              </a:rPr>
              <a:t>[</a:t>
            </a:r>
            <a:r>
              <a:rPr lang="en-US" altLang="ja-JP" sz="1100" dirty="0" err="1" smtClean="0">
                <a:solidFill>
                  <a:srgbClr val="00B050"/>
                </a:solidFill>
              </a:rPr>
              <a:t>Nishioka</a:t>
            </a:r>
            <a:r>
              <a:rPr lang="en-US" altLang="ja-JP" sz="1100" dirty="0" smtClean="0">
                <a:solidFill>
                  <a:srgbClr val="00B050"/>
                </a:solidFill>
              </a:rPr>
              <a:t>-Yaakov </a:t>
            </a:r>
            <a:r>
              <a:rPr kumimoji="1" lang="en-US" altLang="ja-JP" sz="1100" dirty="0" smtClean="0">
                <a:solidFill>
                  <a:srgbClr val="00B050"/>
                </a:solidFill>
              </a:rPr>
              <a:t>’13</a:t>
            </a:r>
            <a:r>
              <a:rPr lang="en-US" altLang="ja-JP" sz="1100" dirty="0" smtClean="0">
                <a:solidFill>
                  <a:srgbClr val="00B050"/>
                </a:solidFill>
              </a:rPr>
              <a:t>]</a:t>
            </a:r>
            <a:endParaRPr kumimoji="1" lang="ja-JP" altLang="en-US" sz="1100" dirty="0">
              <a:solidFill>
                <a:srgbClr val="00B05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5013176"/>
            <a:ext cx="34194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テキスト ボックス 17"/>
          <p:cNvSpPr txBox="1"/>
          <p:nvPr/>
        </p:nvSpPr>
        <p:spPr>
          <a:xfrm>
            <a:off x="1475656" y="5733256"/>
            <a:ext cx="3793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What does the vortex structure imply?</a:t>
            </a:r>
            <a:endParaRPr kumimoji="1" lang="ja-JP" altLang="en-US" dirty="0"/>
          </a:p>
        </p:txBody>
      </p:sp>
      <p:cxnSp>
        <p:nvCxnSpPr>
          <p:cNvPr id="19" name="直線コネクタ 18"/>
          <p:cNvCxnSpPr/>
          <p:nvPr/>
        </p:nvCxnSpPr>
        <p:spPr>
          <a:xfrm>
            <a:off x="827584" y="5949280"/>
            <a:ext cx="504056" cy="0"/>
          </a:xfrm>
          <a:prstGeom prst="lin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574032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5400" dirty="0" smtClean="0"/>
              <a:t>Thank you</a:t>
            </a:r>
            <a:endParaRPr kumimoji="1" lang="ja-JP" altLang="en-US" sz="5400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30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2564904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6000" dirty="0" smtClean="0"/>
              <a:t>Appendix</a:t>
            </a:r>
            <a:endParaRPr kumimoji="1" lang="ja-JP" altLang="en-US" sz="6000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31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lum/>
          </a:blip>
          <a:stretch>
            <a:fillRect/>
          </a:stretch>
        </p:blipFill>
        <p:spPr>
          <a:xfrm>
            <a:off x="1763688" y="5603513"/>
            <a:ext cx="6408712" cy="635098"/>
          </a:xfrm>
          <a:prstGeom prst="rect">
            <a:avLst/>
          </a:prstGeom>
        </p:spPr>
      </p:pic>
      <p:pic>
        <p:nvPicPr>
          <p:cNvPr id="38" name="図 37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lum/>
          </a:blip>
          <a:stretch>
            <a:fillRect/>
          </a:stretch>
        </p:blipFill>
        <p:spPr>
          <a:xfrm>
            <a:off x="239490" y="4221088"/>
            <a:ext cx="8397674" cy="698564"/>
          </a:xfrm>
          <a:prstGeom prst="rect">
            <a:avLst/>
          </a:prstGeom>
        </p:spPr>
      </p:pic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86816" y="-171400"/>
            <a:ext cx="8877672" cy="1143000"/>
          </a:xfrm>
        </p:spPr>
        <p:txBody>
          <a:bodyPr>
            <a:noAutofit/>
          </a:bodyPr>
          <a:lstStyle/>
          <a:p>
            <a:r>
              <a:rPr lang="en-US" altLang="ja-JP" u="sng" dirty="0" smtClean="0"/>
              <a:t>Localization method</a:t>
            </a:r>
            <a:endParaRPr kumimoji="1" lang="ja-JP" altLang="en-US" u="sng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884368" y="692696"/>
            <a:ext cx="11250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solidFill>
                  <a:srgbClr val="00B050"/>
                </a:solidFill>
              </a:rPr>
              <a:t>[</a:t>
            </a:r>
            <a:r>
              <a:rPr lang="en-US" altLang="ja-JP" sz="1200" dirty="0" smtClean="0">
                <a:solidFill>
                  <a:srgbClr val="00B050"/>
                </a:solidFill>
              </a:rPr>
              <a:t>Cf. </a:t>
            </a:r>
            <a:r>
              <a:rPr lang="en-US" altLang="ja-JP" sz="1200" dirty="0" err="1" smtClean="0">
                <a:solidFill>
                  <a:srgbClr val="00B050"/>
                </a:solidFill>
              </a:rPr>
              <a:t>Pestun</a:t>
            </a:r>
            <a:r>
              <a:rPr kumimoji="1" lang="en-US" altLang="ja-JP" sz="1200" dirty="0" smtClean="0">
                <a:solidFill>
                  <a:srgbClr val="00B050"/>
                </a:solidFill>
              </a:rPr>
              <a:t> ’08]</a:t>
            </a:r>
            <a:endParaRPr kumimoji="1" lang="ja-JP" altLang="en-US" sz="1200" dirty="0">
              <a:solidFill>
                <a:srgbClr val="00B05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0" y="692696"/>
            <a:ext cx="3512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u="sng" dirty="0" smtClean="0"/>
              <a:t>Original partition function:</a:t>
            </a:r>
            <a:endParaRPr kumimoji="1" lang="ja-JP" altLang="en-US" sz="2400" u="sng" dirty="0"/>
          </a:p>
        </p:txBody>
      </p:sp>
      <p:pic>
        <p:nvPicPr>
          <p:cNvPr id="10" name="図 9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lum/>
          </a:blip>
          <a:stretch>
            <a:fillRect/>
          </a:stretch>
        </p:blipFill>
        <p:spPr>
          <a:xfrm>
            <a:off x="2627784" y="1124745"/>
            <a:ext cx="3741171" cy="654402"/>
          </a:xfrm>
          <a:prstGeom prst="rect">
            <a:avLst/>
          </a:prstGeom>
        </p:spPr>
      </p:pic>
      <p:sp>
        <p:nvSpPr>
          <p:cNvPr id="16" name="テキスト ボックス 15"/>
          <p:cNvSpPr txBox="1"/>
          <p:nvPr/>
        </p:nvSpPr>
        <p:spPr>
          <a:xfrm>
            <a:off x="54681" y="1628799"/>
            <a:ext cx="844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where</a:t>
            </a:r>
            <a:endParaRPr kumimoji="1" lang="ja-JP" altLang="en-US" sz="20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07504" y="2492896"/>
            <a:ext cx="3433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u="sng" dirty="0" smtClean="0"/>
              <a:t>1 parameter </a:t>
            </a:r>
            <a:r>
              <a:rPr kumimoji="1" lang="en-US" altLang="ja-JP" sz="2400" u="sng" dirty="0" smtClean="0">
                <a:solidFill>
                  <a:srgbClr val="C00000"/>
                </a:solidFill>
              </a:rPr>
              <a:t>deformation</a:t>
            </a:r>
            <a:r>
              <a:rPr kumimoji="1" lang="en-US" altLang="ja-JP" sz="2400" u="sng" dirty="0" smtClean="0"/>
              <a:t>:</a:t>
            </a:r>
            <a:endParaRPr kumimoji="1" lang="ja-JP" altLang="en-US" sz="2400" u="sng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5496" y="3705330"/>
            <a:ext cx="2870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u="sng" dirty="0" smtClean="0"/>
              <a:t>Consider </a:t>
            </a:r>
            <a:r>
              <a:rPr kumimoji="1" lang="en-US" altLang="ja-JP" sz="2400" u="sng" dirty="0" smtClean="0">
                <a:solidFill>
                  <a:srgbClr val="C00000"/>
                </a:solidFill>
              </a:rPr>
              <a:t>t-derivative</a:t>
            </a:r>
            <a:r>
              <a:rPr kumimoji="1" lang="en-US" altLang="ja-JP" sz="2400" u="sng" dirty="0" smtClean="0"/>
              <a:t>:</a:t>
            </a:r>
            <a:endParaRPr kumimoji="1" lang="ja-JP" altLang="en-US" sz="2400" u="sng" dirty="0"/>
          </a:p>
        </p:txBody>
      </p:sp>
      <p:pic>
        <p:nvPicPr>
          <p:cNvPr id="25" name="図 24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lum/>
          </a:blip>
          <a:stretch>
            <a:fillRect/>
          </a:stretch>
        </p:blipFill>
        <p:spPr>
          <a:xfrm>
            <a:off x="1331640" y="2981760"/>
            <a:ext cx="5832648" cy="663264"/>
          </a:xfrm>
          <a:prstGeom prst="rect">
            <a:avLst/>
          </a:prstGeom>
        </p:spPr>
      </p:pic>
      <p:pic>
        <p:nvPicPr>
          <p:cNvPr id="31" name="図 30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lum/>
          </a:blip>
          <a:stretch>
            <a:fillRect/>
          </a:stretch>
        </p:blipFill>
        <p:spPr>
          <a:xfrm>
            <a:off x="4067944" y="5091567"/>
            <a:ext cx="1350150" cy="299734"/>
          </a:xfrm>
          <a:prstGeom prst="rect">
            <a:avLst/>
          </a:prstGeom>
        </p:spPr>
      </p:pic>
      <p:cxnSp>
        <p:nvCxnSpPr>
          <p:cNvPr id="33" name="直線コネクタ 32"/>
          <p:cNvCxnSpPr/>
          <p:nvPr/>
        </p:nvCxnSpPr>
        <p:spPr>
          <a:xfrm flipH="1">
            <a:off x="4644008" y="4731527"/>
            <a:ext cx="144016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 flipH="1">
            <a:off x="7956376" y="4731527"/>
            <a:ext cx="288032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>
            <a:off x="6228184" y="5003884"/>
            <a:ext cx="2988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Assuming Q </a:t>
            </a:r>
            <a:r>
              <a:rPr lang="en-US" altLang="ja-JP" dirty="0" smtClean="0">
                <a:solidFill>
                  <a:srgbClr val="FF0000"/>
                </a:solidFill>
              </a:rPr>
              <a:t>= non-</a:t>
            </a:r>
            <a:r>
              <a:rPr kumimoji="1" lang="en-US" altLang="ja-JP" dirty="0" smtClean="0">
                <a:solidFill>
                  <a:srgbClr val="FF0000"/>
                </a:solidFill>
              </a:rPr>
              <a:t>anomalous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3" name="右矢印 42"/>
          <p:cNvSpPr/>
          <p:nvPr/>
        </p:nvSpPr>
        <p:spPr>
          <a:xfrm>
            <a:off x="539552" y="5589240"/>
            <a:ext cx="936104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3275856" y="6228601"/>
            <a:ext cx="59166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 smtClean="0"/>
              <a:t>We can use </a:t>
            </a:r>
            <a:r>
              <a:rPr lang="en-US" altLang="ja-JP" sz="3200" dirty="0" smtClean="0">
                <a:solidFill>
                  <a:srgbClr val="FF0000"/>
                </a:solidFill>
              </a:rPr>
              <a:t>saddle point method</a:t>
            </a:r>
            <a:r>
              <a:rPr lang="en-US" altLang="ja-JP" sz="3200" dirty="0" smtClean="0"/>
              <a:t>!!</a:t>
            </a:r>
            <a:endParaRPr kumimoji="1" lang="ja-JP" altLang="en-US" sz="3200" dirty="0"/>
          </a:p>
        </p:txBody>
      </p:sp>
      <p:cxnSp>
        <p:nvCxnSpPr>
          <p:cNvPr id="48" name="直線コネクタ 47"/>
          <p:cNvCxnSpPr/>
          <p:nvPr/>
        </p:nvCxnSpPr>
        <p:spPr>
          <a:xfrm>
            <a:off x="6516216" y="6237312"/>
            <a:ext cx="1728192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図 19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lum/>
          </a:blip>
          <a:stretch>
            <a:fillRect/>
          </a:stretch>
        </p:blipFill>
        <p:spPr>
          <a:xfrm>
            <a:off x="314517" y="2060847"/>
            <a:ext cx="8505955" cy="360041"/>
          </a:xfrm>
          <a:prstGeom prst="rect">
            <a:avLst/>
          </a:prstGeom>
        </p:spPr>
      </p:pic>
      <p:sp>
        <p:nvSpPr>
          <p:cNvPr id="23" name="スライド番号プレースホル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32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075240" cy="1008112"/>
          </a:xfrm>
        </p:spPr>
        <p:txBody>
          <a:bodyPr>
            <a:normAutofit/>
          </a:bodyPr>
          <a:lstStyle/>
          <a:p>
            <a:r>
              <a:rPr kumimoji="1" lang="en-US" altLang="ja-JP" sz="4000" u="sng" dirty="0" smtClean="0"/>
              <a:t>(Cont’d) Localization method </a:t>
            </a:r>
            <a:endParaRPr kumimoji="1" lang="ja-JP" altLang="en-US" sz="4000" u="sng" dirty="0"/>
          </a:p>
        </p:txBody>
      </p:sp>
      <p:pic>
        <p:nvPicPr>
          <p:cNvPr id="6" name="図 5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lum/>
          </a:blip>
          <a:stretch>
            <a:fillRect/>
          </a:stretch>
        </p:blipFill>
        <p:spPr>
          <a:xfrm>
            <a:off x="1115616" y="930514"/>
            <a:ext cx="6307640" cy="698286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179512" y="1831501"/>
            <a:ext cx="64688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Consider </a:t>
            </a:r>
            <a:r>
              <a:rPr kumimoji="1" lang="en-US" altLang="ja-JP" sz="2800" dirty="0" smtClean="0">
                <a:solidFill>
                  <a:srgbClr val="C00000"/>
                </a:solidFill>
              </a:rPr>
              <a:t>fluctuation around saddle points</a:t>
            </a:r>
            <a:r>
              <a:rPr kumimoji="1" lang="en-US" altLang="ja-JP" sz="2800" dirty="0" smtClean="0"/>
              <a:t>: </a:t>
            </a:r>
            <a:endParaRPr kumimoji="1" lang="ja-JP" altLang="en-US" sz="2800" dirty="0"/>
          </a:p>
        </p:txBody>
      </p:sp>
      <p:pic>
        <p:nvPicPr>
          <p:cNvPr id="8" name="図 7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lum/>
          </a:blip>
          <a:stretch>
            <a:fillRect/>
          </a:stretch>
        </p:blipFill>
        <p:spPr>
          <a:xfrm>
            <a:off x="6547044" y="1844824"/>
            <a:ext cx="2057404" cy="596647"/>
          </a:xfrm>
          <a:prstGeom prst="rect">
            <a:avLst/>
          </a:prstGeom>
        </p:spPr>
      </p:pic>
      <p:pic>
        <p:nvPicPr>
          <p:cNvPr id="11" name="図 10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lum/>
          </a:blip>
          <a:stretch>
            <a:fillRect/>
          </a:stretch>
        </p:blipFill>
        <p:spPr>
          <a:xfrm>
            <a:off x="1259943" y="2692922"/>
            <a:ext cx="6015394" cy="808086"/>
          </a:xfrm>
          <a:prstGeom prst="rect">
            <a:avLst/>
          </a:prstGeom>
        </p:spPr>
      </p:pic>
      <p:pic>
        <p:nvPicPr>
          <p:cNvPr id="15" name="図 14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lum/>
          </a:blip>
          <a:stretch>
            <a:fillRect/>
          </a:stretch>
        </p:blipFill>
        <p:spPr>
          <a:xfrm>
            <a:off x="644744" y="3933056"/>
            <a:ext cx="8002199" cy="631778"/>
          </a:xfrm>
          <a:prstGeom prst="rect">
            <a:avLst/>
          </a:prstGeom>
        </p:spPr>
      </p:pic>
      <p:sp>
        <p:nvSpPr>
          <p:cNvPr id="16" name="テキスト ボックス 15"/>
          <p:cNvSpPr txBox="1"/>
          <p:nvPr/>
        </p:nvSpPr>
        <p:spPr>
          <a:xfrm>
            <a:off x="198697" y="3429000"/>
            <a:ext cx="977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where</a:t>
            </a:r>
            <a:endParaRPr kumimoji="1" lang="ja-JP" altLang="en-US" sz="2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67544" y="5066020"/>
            <a:ext cx="37845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For Q-invariant operator,</a:t>
            </a:r>
            <a:endParaRPr kumimoji="1" lang="ja-JP" altLang="en-US" sz="2800" dirty="0"/>
          </a:p>
        </p:txBody>
      </p:sp>
      <p:pic>
        <p:nvPicPr>
          <p:cNvPr id="12" name="図 11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lum/>
          </a:blip>
          <a:stretch>
            <a:fillRect/>
          </a:stretch>
        </p:blipFill>
        <p:spPr>
          <a:xfrm>
            <a:off x="1187624" y="5733256"/>
            <a:ext cx="7213956" cy="696686"/>
          </a:xfrm>
          <a:prstGeom prst="rect">
            <a:avLst/>
          </a:prstGeom>
        </p:spPr>
      </p:pic>
      <p:sp>
        <p:nvSpPr>
          <p:cNvPr id="13" name="大かっこ 12"/>
          <p:cNvSpPr/>
          <p:nvPr/>
        </p:nvSpPr>
        <p:spPr>
          <a:xfrm>
            <a:off x="179512" y="4797152"/>
            <a:ext cx="8784976" cy="1656184"/>
          </a:xfrm>
          <a:prstGeom prst="bracketPair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67544" y="4653136"/>
            <a:ext cx="499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Cf.</a:t>
            </a:r>
            <a:endParaRPr kumimoji="1" lang="ja-JP" altLang="en-US" sz="2400" dirty="0"/>
          </a:p>
        </p:txBody>
      </p:sp>
      <p:sp>
        <p:nvSpPr>
          <p:cNvPr id="17" name="スライド番号プレースホル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33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kumimoji="1" lang="en-US" altLang="ja-JP" u="sng" dirty="0" smtClean="0"/>
              <a:t>Some conventions</a:t>
            </a:r>
            <a:endParaRPr kumimoji="1" lang="ja-JP" altLang="en-US" u="sng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5161533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772816"/>
            <a:ext cx="606442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980728"/>
            <a:ext cx="260985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420888"/>
            <a:ext cx="403369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4077072"/>
            <a:ext cx="62007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7584" y="3501008"/>
            <a:ext cx="3419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7584" y="4437112"/>
            <a:ext cx="557212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7584" y="5102721"/>
            <a:ext cx="53340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左中かっこ 13"/>
          <p:cNvSpPr/>
          <p:nvPr/>
        </p:nvSpPr>
        <p:spPr>
          <a:xfrm>
            <a:off x="251520" y="1196752"/>
            <a:ext cx="144016" cy="1872208"/>
          </a:xfrm>
          <a:prstGeom prst="leftBrac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左中かっこ 14"/>
          <p:cNvSpPr/>
          <p:nvPr/>
        </p:nvSpPr>
        <p:spPr>
          <a:xfrm>
            <a:off x="467544" y="3501008"/>
            <a:ext cx="216024" cy="2952328"/>
          </a:xfrm>
          <a:prstGeom prst="leftBrac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99592" y="5815624"/>
            <a:ext cx="3960440" cy="511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スライド番号プレースホル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34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90264"/>
            <a:ext cx="8229600" cy="1143000"/>
          </a:xfrm>
        </p:spPr>
        <p:txBody>
          <a:bodyPr/>
          <a:lstStyle/>
          <a:p>
            <a:r>
              <a:rPr kumimoji="1" lang="en-US" altLang="ja-JP" u="sng" dirty="0" smtClean="0"/>
              <a:t>SUSY on 3d manifold</a:t>
            </a:r>
            <a:endParaRPr kumimoji="1" lang="ja-JP" altLang="en-US" u="sn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268760"/>
            <a:ext cx="3463833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テキスト ボックス 6"/>
          <p:cNvSpPr txBox="1"/>
          <p:nvPr/>
        </p:nvSpPr>
        <p:spPr>
          <a:xfrm>
            <a:off x="179512" y="908720"/>
            <a:ext cx="25819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Killing </a:t>
            </a:r>
            <a:r>
              <a:rPr kumimoji="1" lang="en-US" altLang="ja-JP" sz="2000" dirty="0" err="1" smtClean="0"/>
              <a:t>spinor</a:t>
            </a:r>
            <a:r>
              <a:rPr kumimoji="1" lang="en-US" altLang="ja-JP" sz="2000" dirty="0" smtClean="0"/>
              <a:t> equation:</a:t>
            </a:r>
            <a:endParaRPr kumimoji="1" lang="ja-JP" altLang="en-US" sz="20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2060848"/>
            <a:ext cx="469582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左中かっこ 8"/>
          <p:cNvSpPr/>
          <p:nvPr/>
        </p:nvSpPr>
        <p:spPr>
          <a:xfrm>
            <a:off x="1835696" y="2060848"/>
            <a:ext cx="288032" cy="1080120"/>
          </a:xfrm>
          <a:prstGeom prst="leftBrac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3775695"/>
            <a:ext cx="494347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55580" y="4495775"/>
            <a:ext cx="350439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5143847"/>
            <a:ext cx="50863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テキスト ボックス 12"/>
          <p:cNvSpPr txBox="1"/>
          <p:nvPr/>
        </p:nvSpPr>
        <p:spPr>
          <a:xfrm>
            <a:off x="179512" y="3212976"/>
            <a:ext cx="1116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Solution:</a:t>
            </a:r>
            <a:endParaRPr kumimoji="1" lang="ja-JP" altLang="en-US" sz="2000" dirty="0"/>
          </a:p>
        </p:txBody>
      </p:sp>
      <p:sp>
        <p:nvSpPr>
          <p:cNvPr id="14" name="左中かっこ 13"/>
          <p:cNvSpPr/>
          <p:nvPr/>
        </p:nvSpPr>
        <p:spPr>
          <a:xfrm>
            <a:off x="827584" y="3847702"/>
            <a:ext cx="288032" cy="2101577"/>
          </a:xfrm>
          <a:prstGeom prst="leftBrac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大かっこ 14"/>
          <p:cNvSpPr/>
          <p:nvPr/>
        </p:nvSpPr>
        <p:spPr>
          <a:xfrm>
            <a:off x="5436096" y="4581128"/>
            <a:ext cx="3528392" cy="360040"/>
          </a:xfrm>
          <a:prstGeom prst="bracketPair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72200" y="4005064"/>
            <a:ext cx="733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4" y="5229200"/>
            <a:ext cx="14001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スライド番号プレースホル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35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kumimoji="1" lang="en-US" altLang="ja-JP" u="sng" dirty="0" smtClean="0"/>
              <a:t>Action &amp; SUSY trans.(vector)</a:t>
            </a:r>
            <a:endParaRPr kumimoji="1" lang="ja-JP" altLang="en-US" u="sn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924944"/>
            <a:ext cx="7848600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268760"/>
            <a:ext cx="783907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左中かっこ 6"/>
          <p:cNvSpPr/>
          <p:nvPr/>
        </p:nvSpPr>
        <p:spPr>
          <a:xfrm>
            <a:off x="467544" y="3068960"/>
            <a:ext cx="288032" cy="2952328"/>
          </a:xfrm>
          <a:prstGeom prst="leftBrac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36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kumimoji="1" lang="en-US" altLang="ja-JP" u="sng" dirty="0" smtClean="0"/>
              <a:t>Action &amp; SUSY trans.(matter)</a:t>
            </a:r>
            <a:endParaRPr kumimoji="1" lang="ja-JP" altLang="en-US" u="sn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3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1916832"/>
            <a:ext cx="572452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2780928"/>
            <a:ext cx="59436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左中かっこ 7"/>
          <p:cNvSpPr/>
          <p:nvPr/>
        </p:nvSpPr>
        <p:spPr>
          <a:xfrm>
            <a:off x="539552" y="2780928"/>
            <a:ext cx="576064" cy="3456384"/>
          </a:xfrm>
          <a:prstGeom prst="leftBrac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37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7160" y="116632"/>
            <a:ext cx="8939336" cy="1143000"/>
          </a:xfrm>
        </p:spPr>
        <p:txBody>
          <a:bodyPr>
            <a:noAutofit/>
          </a:bodyPr>
          <a:lstStyle/>
          <a:p>
            <a:r>
              <a:rPr kumimoji="1" lang="en-US" altLang="ja-JP" sz="3600" u="sng" dirty="0" smtClean="0"/>
              <a:t>Deformation term for Higgs branch localization</a:t>
            </a:r>
            <a:endParaRPr kumimoji="1" lang="ja-JP" altLang="en-US" sz="3600" u="sng" dirty="0"/>
          </a:p>
        </p:txBody>
      </p:sp>
      <p:pic>
        <p:nvPicPr>
          <p:cNvPr id="4" name="図 3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70118" y="1614109"/>
            <a:ext cx="8938386" cy="590755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451076"/>
            <a:ext cx="7668344" cy="1976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38</a:t>
            </a:fld>
            <a:endParaRPr kumimoji="1" lang="ja-JP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kumimoji="1" lang="en-US" altLang="ja-JP" u="sng" dirty="0" smtClean="0"/>
              <a:t>Vortex quantum mechanics</a:t>
            </a:r>
            <a:endParaRPr kumimoji="1" lang="ja-JP" altLang="en-US" u="sng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39</a:t>
            </a:fld>
            <a:endParaRPr kumimoji="1" lang="ja-JP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700808"/>
            <a:ext cx="49244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852936"/>
            <a:ext cx="64389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5733256"/>
            <a:ext cx="53625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4000" u="sng" dirty="0" smtClean="0"/>
              <a:t>Vortex quantum mechanics </a:t>
            </a:r>
            <a:r>
              <a:rPr kumimoji="1" lang="en-US" altLang="ja-JP" sz="3200" u="sng" dirty="0" smtClean="0"/>
              <a:t>(Cont’d)</a:t>
            </a:r>
            <a:endParaRPr kumimoji="1" lang="ja-JP" altLang="en-US" sz="4000" u="sng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40</a:t>
            </a:fld>
            <a:endParaRPr kumimoji="1" lang="ja-JP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628800"/>
            <a:ext cx="629602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4000" u="sng" dirty="0" smtClean="0"/>
              <a:t>Vortex quantum mechanics </a:t>
            </a:r>
            <a:r>
              <a:rPr kumimoji="1" lang="en-US" altLang="ja-JP" sz="3200" u="sng" dirty="0" smtClean="0"/>
              <a:t>(Cont’d)</a:t>
            </a:r>
            <a:endParaRPr kumimoji="1" lang="ja-JP" altLang="en-US" sz="4000" u="sng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41</a:t>
            </a:fld>
            <a:endParaRPr kumimoji="1" lang="ja-JP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401002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268760"/>
            <a:ext cx="39624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2348880"/>
            <a:ext cx="2219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3356992"/>
            <a:ext cx="582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テキスト ボックス 8"/>
          <p:cNvSpPr txBox="1"/>
          <p:nvPr/>
        </p:nvSpPr>
        <p:spPr>
          <a:xfrm>
            <a:off x="251520" y="2852936"/>
            <a:ext cx="1948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u="sng" dirty="0" smtClean="0"/>
              <a:t>Saddle points:</a:t>
            </a:r>
            <a:endParaRPr kumimoji="1" lang="ja-JP" altLang="en-US" sz="2400" u="sng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75656" y="3861048"/>
            <a:ext cx="4162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75656" y="4437112"/>
            <a:ext cx="41529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96136" y="4005064"/>
            <a:ext cx="207645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大かっこ 12"/>
          <p:cNvSpPr/>
          <p:nvPr/>
        </p:nvSpPr>
        <p:spPr>
          <a:xfrm>
            <a:off x="1331640" y="3933056"/>
            <a:ext cx="6984776" cy="936104"/>
          </a:xfrm>
          <a:prstGeom prst="bracketPair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下矢印 13"/>
          <p:cNvSpPr/>
          <p:nvPr/>
        </p:nvSpPr>
        <p:spPr>
          <a:xfrm>
            <a:off x="3779912" y="4941168"/>
            <a:ext cx="360040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7984" y="5085184"/>
            <a:ext cx="9810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75656" y="5805264"/>
            <a:ext cx="584835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4000" u="sng" dirty="0" smtClean="0"/>
              <a:t>Vortex quantum mechanics </a:t>
            </a:r>
            <a:r>
              <a:rPr kumimoji="1" lang="en-US" altLang="ja-JP" sz="3200" u="sng" dirty="0" smtClean="0"/>
              <a:t>(Cont’d)</a:t>
            </a:r>
            <a:endParaRPr kumimoji="1" lang="ja-JP" altLang="en-US" sz="4000" u="sng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9315-3594-4BE1-8959-C461ACFE9404}" type="slidenum">
              <a:rPr kumimoji="1" lang="ja-JP" altLang="en-US" smtClean="0"/>
              <a:pPr/>
              <a:t>42</a:t>
            </a:fld>
            <a:endParaRPr kumimoji="1" lang="ja-JP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4402" y="1340768"/>
            <a:ext cx="852607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126766"/>
            <a:ext cx="7731397" cy="224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5607102"/>
            <a:ext cx="5529461" cy="862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\[&#10;&#10;\]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1"/>
  <p:tag name="DEFAULTFONTSIZE" val="10"/>
  <p:tag name="DEFAULTWIDTH" val="506"/>
  <p:tag name="DEFAULTHEIGHT" val="36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mathcal{N}=2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63.96016"/>
  <p:tag name="PICTUREFILESIZE" val="263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=\int d\Phi e^{-S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29.9602"/>
  <p:tag name="PICTUREFILESIZE" val="735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mathcal{N}=2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63.96016"/>
  <p:tag name="PICTUREFILESIZE" val="263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_C =\int d^{\rm rank G}x (\cdots 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95.0004"/>
  <p:tag name="PICTUREFILESIZE" val="1087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_H &#10;\sim \sum &#10;Z_V \bar{Z}_V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44.0003"/>
  <p:tag name="PICTUREFILESIZE" val="790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 \sim &#10;\sum Z_V \bar{Z}_V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27.9802"/>
  <p:tag name="PICTUREFILESIZE" val="720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x_0^2 +x_1^2 +x_2^2 +x_3^2 =1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17.9805"/>
  <p:tag name="PICTUREFILESIZE" val="905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ds^2 &#10;= l^2(dx_0^2 +dx_1^2 )&#10;+\tilde{l}^2(dx_2^2 +dx_3^2 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54.0007"/>
  <p:tag name="PICTUREFILESIZE" val="2117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( \begin{array}{c}&#10;x_0\\ x_1 \\ x_2 \\ x_3&#10;\end{array} \right)&#10;=&#10;\left( \begin{array}{c}&#10;\cos{\frac{\theta}{2}} \cos{\frac{\psi +\phi}{2}}  \\&#10;\cos{\frac{\theta}{2}} \sin{\frac{\psi +\phi}{2}} \\ &#10;\sin{\frac{\theta}{2}}  \cos{\frac{\psi -\phi}{2}}\\ &#10;\sin{\frac{\theta}{2}}  \sin{\frac{\psi -\phi}{2}}&#10;\end{array} \right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6"/>
  <p:tag name="BOXHEIGHT" val="316"/>
  <p:tag name="BOXFONT" val="10"/>
  <p:tag name="BOXWRAP" val="False"/>
  <p:tag name="WORKAROUNDTRANSPARENCYBUG" val="False"/>
  <p:tag name="ALLOWFONTSUBSTITUTION" val="False"/>
  <p:tag name="BITMAPFORMAT" val="pngmono"/>
  <p:tag name="ORIGWIDTH" val="265.9806"/>
  <p:tag name="PICTUREFILESIZE" val="4803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b=\sqrt{\tilde{l}/l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81.00016"/>
  <p:tag name="PICTUREFILESIZE" val="448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heta =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52.98008"/>
  <p:tag name="PICTUREFILESIZE" val="187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heta =\pi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54.00008"/>
  <p:tag name="PICTUREFILESIZE" val="172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mathcal{N}=2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63.96016"/>
  <p:tag name="PICTUREFILESIZE" val="263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mathcal{N}=2\ {\rm Vectormultiplet}&#10;\supset &#10;\left(  A_\mu, \sigma,D,&#10;\lambda,\bar{\lambda} \right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93.0008"/>
  <p:tag name="PICTUREFILESIZE" val="1940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S_{\rm YM} &#10;=Q\left[ &#10;\frac{1}{4g_{\rm YM}^2}&#10;\int d^3 x \sqrt{g}&#10;{\rm Tr}&#10;\left( &#10;(Q\lambda )^\dag \lambda &#10;+(Q\bar{\lambda})^\dag \bar{\lambda}&#10;\right)&#10;\right]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465.9609"/>
  <p:tag name="PICTUREFILESIZE" val="3051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igma={\rm const.},\ &#10;D= - \frac{\sigma}{Rf(\theta )} ,\ &#10;{\rm Others}=0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75.9608"/>
  <p:tag name="PICTUREFILESIZE" val="1799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_{\rm SYM}&#10;=\int_{-\infty}^\infty d^{{\rm rank}G}x&#10;\prod_{\alpha \in {\rm positive\ root}}&#10;2\sinh{\pi b(\alpha \cdot x)} \cdot&#10;2\sinh{\pi b^{-1}(\alpha \cdot x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654.0013"/>
  <p:tag name="PICTUREFILESIZE" val="3841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+({\rm fermionic\ terms}) \Biggr]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01.0004"/>
  <p:tag name="PICTUREFILESIZE" val="923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(&#10;f(\theta )&#10;= \sqrt{b^2 \sin^2{\frac{\theta}{2}} &#10;+b^{-2}\cos^2{ \frac{\theta}{2}} }&#10;\right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318.0006"/>
  <p:tag name="PICTUREFILESIZE" val="2206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_{\rm SYM}&#10;=\int_{-\infty}^\infty d^N x\ &#10;e^{\frac{ik}{4\pi}\sum_i x_i^2 +2\pi i\zeta \sum_i x_i}&#10;\prod_{i&lt;j}&#10;2\sinh{\pi b (x_i -x_j )} \cdot&#10;2\sinh{\pi b^{-1}(x_i -x_j 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720"/>
  <p:tag name="PICTUREFILESIZE" val="4684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mathcal{N}=2\ {\rm Chiralmultiplet}&#10;\supset &#10;\left(  \phi,\bar{\phi},F,\bar{F},&#10;\psi ,\bar{\psi} \right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99.0008"/>
  <p:tag name="PICTUREFILESIZE" val="1996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(\Delta :R-{\rm charge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63.9803"/>
  <p:tag name="PICTUREFILESIZE" val="777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. \mathcal{L}_\psi \right|_{\rm Bos.}&#10;= \left| &#10;\sin{\frac{\theta}{2}} D_1 \phi&#10;+\cos{\frac{\theta}{2}} D_2 \phi&#10;+iD_3 \phi&#10;\right|^2&#10;+|\sigma \phi |^2 +|F|^2&#10;+\left|&#10;\cos{\frac{\theta}{2}} D_1 \phi &#10;-\sin{\frac{\theta}{2}} D_2 \phi&#10;+\frac{i\Delta}{Rf(\theta )} \phi &#10;\right|^2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25"/>
  <p:tag name="BOXHEIGHT" val="329"/>
  <p:tag name="BOXFONT" val="10"/>
  <p:tag name="BOXWRAP" val="False"/>
  <p:tag name="WORKAROUNDTRANSPARENCYBUG" val="False"/>
  <p:tag name="ALLOWFONTSUBSTITUTION" val="False"/>
  <p:tag name="BITMAPFORMAT" val="pngmono"/>
  <p:tag name="ORIGWIDTH" val="720"/>
  <p:tag name="PICTUREFILESIZE" val="5601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QV=S_\psi&#10;=Q\left[ &#10;\frac{1}{2}&#10;\int d^3 x \sqrt{g}&#10;{\rm Tr}&#10;\left( &#10;(Q\psi )^\dag \psi &#10;+(Q\bar{\psi})^\dag \bar{\psi}&#10;\right)&#10;\right]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478.981"/>
  <p:tag name="PICTUREFILESIZE" val="3090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igma={\rm const.},\ &#10;D= - \frac{\sigma}{Rf(\theta )} ,\ &#10;{\rm Others}=0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75.9608"/>
  <p:tag name="PICTUREFILESIZE" val="1799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prod_{\omega\in \mathbf{R}}&#10;s_b \left( &#10;\frac{i(b+b^{-1})(1-\Delta )}{2} &#10;-\omega (\hat{\sigma} )&#10; \right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36.0007"/>
  <p:tag name="PICTUREFILESIZE" val="2085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_{S_b^3}&#10;= \int d^{\rm rank G}({\rm Coulomb\ branch} )\ &#10;Z_{\rm classical} Z_{\rm 1-loop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495.961"/>
  <p:tag name="PICTUREFILESIZE" val="2744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mathcal{N}=2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63.96016"/>
  <p:tag name="PICTUREFILESIZE" val="263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QV_{\rm Higgs}&#10;= QV_{\rm Coulomb} +S_{\rm H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64.9605"/>
  <p:tag name="PICTUREFILESIZE" val="1330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S_{\rm H}&#10;=Q\left[ &#10;-\frac{1}{4}&#10;\int d^3 x \sqrt{g}&#10;{\rm Tr}&#10;\left[&#10;(\epsilon^\dag \lambda &#10;-\bar{\epsilon}^\dag \bar{\lambda} ) h )&#10;\right]&#10;\right]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78.0008"/>
  <p:tag name="PICTUREFILESIZE" val="2065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h=\phi\phi^\dag -\chi\mathbf{1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124.9802"/>
  <p:tag name="PICTUREFILESIZE" val="568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mathcal{N}=2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63.96016"/>
  <p:tag name="PICTUREFILESIZE" val="263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epsilon ,\epsilon^\dag :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45.00008"/>
  <p:tag name="PICTUREFILESIZE" val="164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h=\phi\phi^\dag -\tilde{\phi}^\dag \tilde{\phi} -\chi\mathbf{1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183.9604"/>
  <p:tag name="PICTUREFILESIZE" val="881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h=[X,X^\dag ]&#10;+\phi\phi^\dag -\tilde{\phi}^\dag \tilde{\phi} -\chi\mathbf{1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280.9806"/>
  <p:tag name="PICTUREFILESIZE" val="1236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mathcal{N}=2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63.96016"/>
  <p:tag name="PICTUREFILESIZE" val="263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heta =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52.98008"/>
  <p:tag name="PICTUREFILESIZE" val="187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heta =\pi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54.00008"/>
  <p:tag name="PICTUREFILESIZE" val="172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(\sigma +M)\phi =0 ,\quad \phi ={\rm const.},\quad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279.9605"/>
  <p:tag name="PICTUREFILESIZE" val="1176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F\propto d\left[ (\phi \phi^\dag -\chi \mathbf{1})&#10;f^3 (\theta ) \left( &#10;(b-b^{-1})d\psi -(b+b^{-1}) d\varphi&#10;\right)\right]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504.961"/>
  <p:tag name="PICTUREFILESIZE" val="2777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phi\phi^\dag \neq \chi\mathbf{1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87.00016"/>
  <p:tag name="PICTUREFILESIZE" val="496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im e^{-|\chi |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63.96016"/>
  <p:tag name="PICTUREFILESIZE" val="269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(\sigma +M)\phi =0 ,\quad \phi ={\rm const.},\quad&#10;\phi \phi^\dag =\chi\mathbf{1},\quad F_{\mu\nu}=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499.981"/>
  <p:tag name="PICTUREFILESIZE" val="2084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D_\mu \phi =0,\quad&#10;\phi\phi^\dag =\chi \mathbf{1},\quad&#10;\sigma \phi +\phi M =0,\quad&#10;({\rm others})=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25"/>
  <p:tag name="BOXHEIGHT" val="329"/>
  <p:tag name="BOXFONT" val="10"/>
  <p:tag name="BOXWRAP" val="False"/>
  <p:tag name="WORKAROUNDTRANSPARENCYBUG" val="False"/>
  <p:tag name="ALLOWFONTSUBSTITUTION" val="False"/>
  <p:tag name="BITMAPFORMAT" val="pngmono"/>
  <p:tag name="ORIGWIDTH" val="522.001"/>
  <p:tag name="PICTUREFILESIZE" val="2242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(i,j=1\sim N_c ,\ A,B=1\sim N_f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25"/>
  <p:tag name="BOXHEIGHT" val="329"/>
  <p:tag name="BOXFONT" val="10"/>
  <p:tag name="BOXWRAP" val="False"/>
  <p:tag name="WORKAROUNDTRANSPARENCYBUG" val="False"/>
  <p:tag name="ALLOWFONTSUBSTITUTION" val="False"/>
  <p:tag name="BITMAPFORMAT" val="pngmono"/>
  <p:tag name="ORIGWIDTH" val="297.9606"/>
  <p:tag name="PICTUREFILESIZE" val="1170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(l_1 ,l_2 ,\cdots l_{N_c} )&#10;\subset (1,\cdots ,N_f 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25"/>
  <p:tag name="BOXHEIGHT" val="329"/>
  <p:tag name="BOXFONT" val="10"/>
  <p:tag name="BOXWRAP" val="False"/>
  <p:tag name="WORKAROUNDTRANSPARENCYBUG" val="False"/>
  <p:tag name="ALLOWFONTSUBSTITUTION" val="False"/>
  <p:tag name="BITMAPFORMAT" val="pngmono"/>
  <p:tag name="ORIGWIDTH" val="258.0005"/>
  <p:tag name="PICTUREFILESIZE" val="1182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(N_f \geq N_c 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25"/>
  <p:tag name="BOXHEIGHT" val="329"/>
  <p:tag name="BOXFONT" val="10"/>
  <p:tag name="BOXWRAP" val="False"/>
  <p:tag name="WORKAROUNDTRANSPARENCYBUG" val="False"/>
  <p:tag name="ALLOWFONTSUBSTITUTION" val="False"/>
  <p:tag name="BITMAPFORMAT" val="pngmono"/>
  <p:tag name="ORIGWIDTH" val="96.00016"/>
  <p:tag name="PICTUREFILESIZE" val="615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 _{N_f}C_{N_c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25"/>
  <p:tag name="BOXHEIGHT" val="329"/>
  <p:tag name="BOXFONT" val="10"/>
  <p:tag name="BOXWRAP" val="False"/>
  <p:tag name="WORKAROUNDTRANSPARENCYBUG" val="False"/>
  <p:tag name="ALLOWFONTSUBSTITUTION" val="False"/>
  <p:tag name="BITMAPFORMAT" val="pngmono"/>
  <p:tag name="ORIGWIDTH" val="57.96008"/>
  <p:tag name="PICTUREFILESIZE" val="403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\psi -\varphi}{2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54.96008"/>
  <p:tag name="PICTUREFILESIZE" val="360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D_1 \phi =0,\quad D_2 \phi +iD_3 \phi =0 ,\quad&#10;({\rm others})=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25"/>
  <p:tag name="BOXHEIGHT" val="329"/>
  <p:tag name="BOXFONT" val="10"/>
  <p:tag name="BOXWRAP" val="False"/>
  <p:tag name="WORKAROUNDTRANSPARENCYBUG" val="False"/>
  <p:tag name="ALLOWFONTSUBSTITUTION" val="False"/>
  <p:tag name="BITMAPFORMAT" val="pngmono"/>
  <p:tag name="ORIGWIDTH" val="435.9609"/>
  <p:tag name="PICTUREFILESIZE" val="1803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F_{12}=0,\quad F_{31}=0,\quad&#10;F_{23}&#10;-\frac{1}{2}(\phi\phi^\dag -\chi \mathbf{1})=0,\quad&#10;\sigma \phi +\phi M =0,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25"/>
  <p:tag name="BOXHEIGHT" val="329"/>
  <p:tag name="BOXFONT" val="10"/>
  <p:tag name="BOXWRAP" val="False"/>
  <p:tag name="WORKAROUNDTRANSPARENCYBUG" val="False"/>
  <p:tag name="ALLOWFONTSUBSTITUTION" val="False"/>
  <p:tag name="BITMAPFORMAT" val="pngmono"/>
  <p:tag name="ORIGWIDTH" val="588.0012"/>
  <p:tag name="PICTUREFILESIZE" val="2589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underline{\mathbf{R}^2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30.00008"/>
  <p:tag name="PICTUREFILESIZE" val="1599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underline{S^1_{\beta }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25.98008"/>
  <p:tag name="PICTUREFILESIZE" val="233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(\beta =2\pi b^{-1} 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117.9602"/>
  <p:tag name="PICTUREFILESIZE" val="579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heta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9.96"/>
  <p:tag name="PICTUREFILESIZE" val="86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|\phi |^2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33.00008"/>
  <p:tag name="PICTUREFILESIZE" val="221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1/\sqrt{\chi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51.96008"/>
  <p:tag name="PICTUREFILESIZE" val="318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heta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9.96"/>
  <p:tag name="PICTUREFILESIZE" val="86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1/\sqrt{\chi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51.96008"/>
  <p:tag name="PICTUREFILESIZE" val="318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F_{23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33.00008"/>
  <p:tag name="PICTUREFILESIZE" val="2097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chi \rightarrow \infty\ {\rm limit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120.0002"/>
  <p:tag name="PICTUREFILESIZE" val="481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\psi +\varphi}{2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57.96008"/>
  <p:tag name="PICTUREFILESIZE" val="378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underline{\mathbf{R}^2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30.00008"/>
  <p:tag name="PICTUREFILESIZE" val="159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underline{S^1_{\beta }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25.98008"/>
  <p:tag name="PICTUREFILESIZE" val="233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heta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9.96"/>
  <p:tag name="PICTUREFILESIZE" val="869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|\phi |^2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33.00008"/>
  <p:tag name="PICTUREFILESIZE" val="221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heta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9.96"/>
  <p:tag name="PICTUREFILESIZE" val="869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chi \rightarrow \infty\ {\rm limit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120.0002"/>
  <p:tag name="PICTUREFILESIZE" val="481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D_2 \phi =0,\quad D_1 \phi +iD_3 \phi =0 ,\quad&#10;({\rm others})=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25"/>
  <p:tag name="BOXHEIGHT" val="329"/>
  <p:tag name="BOXFONT" val="10"/>
  <p:tag name="BOXWRAP" val="False"/>
  <p:tag name="WORKAROUNDTRANSPARENCYBUG" val="False"/>
  <p:tag name="ALLOWFONTSUBSTITUTION" val="False"/>
  <p:tag name="BITMAPFORMAT" val="pngmono"/>
  <p:tag name="ORIGWIDTH" val="435.9609"/>
  <p:tag name="PICTUREFILESIZE" val="1810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F_{12}=0,\quad F_{23}=0,\quad&#10;F_{31}&#10;+\frac{1}{2}(\phi\phi^\dag -\chi \mathbf{1})=0,\quad&#10;\sigma \phi +\phi M =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25"/>
  <p:tag name="BOXHEIGHT" val="329"/>
  <p:tag name="BOXFONT" val="10"/>
  <p:tag name="BOXWRAP" val="False"/>
  <p:tag name="WORKAROUNDTRANSPARENCYBUG" val="False"/>
  <p:tag name="ALLOWFONTSUBSTITUTION" val="False"/>
  <p:tag name="BITMAPFORMAT" val="pngmono"/>
  <p:tag name="ORIGWIDTH" val="585.0012"/>
  <p:tag name="PICTUREFILESIZE" val="2577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(\beta =2\pi b 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93.96016"/>
  <p:tag name="PICTUREFILESIZE" val="514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F_{31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33.00008"/>
  <p:tag name="PICTUREFILESIZE" val="168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pi -1/\sqrt{\chi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93.00016"/>
  <p:tag name="PICTUREFILESIZE" val="430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pi -1/\sqrt{\chi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93.00016"/>
  <p:tag name="PICTUREFILESIZE" val="430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_{\rm SQCD} &#10;=\sum_{(l_1 ,\cdots ,l_{N_c}) \subset&#10;       (1 ,\cdots ,N_f )}&#10;Z_{\rm class.}&#10;Z_{\rm pert.}&#10;Z_{\rm V} \bar{Z}_{\rm V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439.9809"/>
  <p:tag name="PICTUREFILESIZE" val="26397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_{\rm class.}&#10;= \left. e^{-S_{\rm FI}} &#10;\right|_{\sigma_i =-m_{l_i} }&#10;=e^{-2\pi i\zeta\sum_i m_{l_i}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61.9807"/>
  <p:tag name="PICTUREFILESIZE" val="1858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_{\rm pert.}&#10;=&#10;\ \prod_{A\neq \{l_i \}} &#10;\frac{1}{s_b (-iQ/2 +m_A -m_{l_i} ) 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72.0008"/>
  <p:tag name="PICTUREFILESIZE" val="21758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_V ,\bar{Z}_V :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6"/>
  <p:tag name="BOXHEIGHT" val="352"/>
  <p:tag name="BOXFONT" val="10"/>
  <p:tag name="BOXWRAP" val="False"/>
  <p:tag name="WORKAROUNDTRANSPARENCYBUG" val="False"/>
  <p:tag name="ALLOWFONTSUBSTITUTION" val="False"/>
  <p:tag name="BITMAPFORMAT" val="pngmono"/>
  <p:tag name="ORIGWIDTH" val="76.98016"/>
  <p:tag name="PICTUREFILESIZE" val="424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. \prod_{j,l=1}^{N_c}&#10;s_b \left( &#10;\frac{i(b+b^{-1})}{2} &#10;-\sigma_j +\sigma_l  -m_{\rm adj} &#10; \right)&#10;\right|_{\sigma_j = -m_{l_j}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438.9609"/>
  <p:tag name="PICTUREFILESIZE" val="2745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m + \frac{i\Delta (b+b^{-1})}{2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66.9803"/>
  <p:tag name="PICTUREFILESIZE" val="954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 (\Delta , m )&#10;=\left. Z (0 , m   )&#10;\right|_{m \rightarrow m &#10;+\frac{i\Delta (b+b^{-1})}{2}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42.0007"/>
  <p:tag name="PICTUREFILESIZE" val="18658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. \prod_{j=1}^{N_c}&#10;s_b \left( &#10;\frac{i(b+b^{-1})}{2} &#10;+\sigma_j +\tilde{m} &#10; \right)&#10;\right|_{\sigma_j = -m_{l_j}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63.0007"/>
  <p:tag name="PICTUREFILESIZE" val="2394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prod_{j=1}^{N_c}&#10;s_b \left( &#10;\frac{i(b+b^{-1})(1-\Delta )}{2} &#10;-\sigma_j -m&#10; \right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51.9607"/>
  <p:tag name="PICTUREFILESIZE" val="2118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N_f -N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72.00016"/>
  <p:tag name="PICTUREFILESIZE" val="292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N_f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5.98008"/>
  <p:tag name="PICTUREFILESIZE" val="1799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N_f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5.98008"/>
  <p:tag name="PICTUREFILESIZE" val="1799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_V = Z_V (\zeta , \beta , \epsilon ,m^V ,\tilde{m}^V 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6"/>
  <p:tag name="BOXHEIGHT" val="361"/>
  <p:tag name="BOXFONT" val="10"/>
  <p:tag name="BOXWRAP" val="False"/>
  <p:tag name="WORKAROUNDTRANSPARENCYBUG" val="False"/>
  <p:tag name="ALLOWFONTSUBSTITUTION" val="False"/>
  <p:tag name="BITMAPFORMAT" val="pngmono"/>
  <p:tag name="ORIGWIDTH" val="240.9605"/>
  <p:tag name="PICTUREFILESIZE" val="1390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ilde{m}^V_{AB}= \tilde{m}_A^V -m_B^V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6"/>
  <p:tag name="BOXHEIGHT" val="361"/>
  <p:tag name="BOXFONT" val="10"/>
  <p:tag name="BOXWRAP" val="False"/>
  <p:tag name="WORKAROUNDTRANSPARENCYBUG" val="False"/>
  <p:tag name="ALLOWFONTSUBSTITUTION" val="False"/>
  <p:tag name="BITMAPFORMAT" val="pngmono"/>
  <p:tag name="ORIGWIDTH" val="168.9603"/>
  <p:tag name="PICTUREFILESIZE" val="9048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m^V_{AB}= m_A^V -m_B^V ,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6"/>
  <p:tag name="BOXHEIGHT" val="361"/>
  <p:tag name="BOXFONT" val="10"/>
  <p:tag name="BOXWRAP" val="False"/>
  <p:tag name="WORKAROUNDTRANSPARENCYBUG" val="False"/>
  <p:tag name="ALLOWFONTSUBSTITUTION" val="False"/>
  <p:tag name="BITMAPFORMAT" val="pngmono"/>
  <p:tag name="ORIGWIDTH" val="174.9604"/>
  <p:tag name="PICTUREFILESIZE" val="890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= \sum_{\{ n_j \}} \prod_{j=1}^{N_c}&#10;e^{- n_j \beta \zeta }&#10;\frac{ \prod_{B=1}^{\bar{N}_f} \prod_{l=1}^{n_j} &#10;       2\sinh{\frac{\beta}{2}(-\tilde{m}^V_{Bj} +(l-1)\epsilon ) } }&#10;{\prod_{i=1}^{N_c}  \prod_{l=1}^{n_j} &#10;  2\sinh{\frac{\beta}{2}(-\tilde{m}^V_{ji} +(l-1 -k_j )\epsilon ) } &#10; \prod_{B=N+1 }^{N_f}&#10;2\sinh{\frac{\beta}{2}(-m^V_{Bj} +(l-1  )\epsilon ) } &#10; 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6"/>
  <p:tag name="BOXHEIGHT" val="361"/>
  <p:tag name="BOXFONT" val="10"/>
  <p:tag name="BOXWRAP" val="False"/>
  <p:tag name="WORKAROUNDTRANSPARENCYBUG" val="False"/>
  <p:tag name="ALLOWFONTSUBSTITUTION" val="False"/>
  <p:tag name="BITMAPFORMAT" val="pngmono"/>
  <p:tag name="ORIGWIDTH" val="720"/>
  <p:tag name="PICTUREFILESIZE" val="76138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{\rm For}\ \mathcal{N}=2\ {\rm SQCD\ with}\ &#10;N_f\ {\rm fundamental\ and\ } \bar{N}_f\ {\rm anti-fundamental},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6"/>
  <p:tag name="BOXHEIGHT" val="361"/>
  <p:tag name="BOXFONT" val="10"/>
  <p:tag name="BOXWRAP" val="False"/>
  <p:tag name="WORKAROUNDTRANSPARENCYBUG" val="False"/>
  <p:tag name="ALLOWFONTSUBSTITUTION" val="False"/>
  <p:tag name="BITMAPFORMAT" val="pngmono"/>
  <p:tag name="ORIGWIDTH" val="669.9614"/>
  <p:tag name="PICTUREFILESIZE" val="28767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_V = Z_V (\zeta , \beta , \epsilon ,m^V ,\tilde{m}^V 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6"/>
  <p:tag name="BOXHEIGHT" val="361"/>
  <p:tag name="BOXFONT" val="10"/>
  <p:tag name="BOXWRAP" val="False"/>
  <p:tag name="WORKAROUNDTRANSPARENCYBUG" val="False"/>
  <p:tag name="ALLOWFONTSUBSTITUTION" val="False"/>
  <p:tag name="BITMAPFORMAT" val="pngmono"/>
  <p:tag name="ORIGWIDTH" val="240.9605"/>
  <p:tag name="PICTUREFILESIZE" val="1390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m^V_A =m_A ,\quad \tilde{m}^V_A =\tilde{m}_A ,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6"/>
  <p:tag name="BOXHEIGHT" val="361"/>
  <p:tag name="BOXFONT" val="10"/>
  <p:tag name="BOXWRAP" val="False"/>
  <p:tag name="WORKAROUNDTRANSPARENCYBUG" val="False"/>
  <p:tag name="ALLOWFONTSUBSTITUTION" val="False"/>
  <p:tag name="BITMAPFORMAT" val="pngmono"/>
  <p:tag name="ORIGWIDTH" val="231.0005"/>
  <p:tag name="PICTUREFILESIZE" val="1121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_V = Z_V (\zeta , \beta , \epsilon ,m^V ,\tilde{m}^V 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6"/>
  <p:tag name="BOXHEIGHT" val="361"/>
  <p:tag name="BOXFONT" val="10"/>
  <p:tag name="BOXWRAP" val="False"/>
  <p:tag name="WORKAROUNDTRANSPARENCYBUG" val="False"/>
  <p:tag name="ALLOWFONTSUBSTITUTION" val="False"/>
  <p:tag name="BITMAPFORMAT" val="pngmono"/>
  <p:tag name="ORIGWIDTH" val="240.9605"/>
  <p:tag name="PICTUREFILESIZE" val="13904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m^V_A =m_A ,\quad \tilde{m}^V_A =\tilde{m}_A ,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6"/>
  <p:tag name="BOXHEIGHT" val="361"/>
  <p:tag name="BOXFONT" val="10"/>
  <p:tag name="BOXWRAP" val="False"/>
  <p:tag name="WORKAROUNDTRANSPARENCYBUG" val="False"/>
  <p:tag name="ALLOWFONTSUBSTITUTION" val="False"/>
  <p:tag name="BITMAPFORMAT" val="pngmono"/>
  <p:tag name="ORIGWIDTH" val="231.0005"/>
  <p:tag name="PICTUREFILESIZE" val="11217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m^V_{j=1,\cdots ,N_c} =m_j +\frac{\epsilon}{2} ,\quad &#10;m^V_{A=N_c +1 ,\cdots ,N_f} =m_A -\frac{\epsilon}{2} ,\quad &#10;\tilde{m}^V_{A=1,\cdots ,\bar{N}_f}  =\tilde{m}_A -\frac{\epsilon}{2},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6"/>
  <p:tag name="BOXHEIGHT" val="361"/>
  <p:tag name="BOXFONT" val="10"/>
  <p:tag name="BOXWRAP" val="False"/>
  <p:tag name="WORKAROUNDTRANSPARENCYBUG" val="False"/>
  <p:tag name="ALLOWFONTSUBSTITUTION" val="False"/>
  <p:tag name="BITMAPFORMAT" val="pngmono"/>
  <p:tag name="ORIGWIDTH" val="702.0014"/>
  <p:tag name="PICTUREFILESIZE" val="3121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C: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7.00008"/>
  <p:tag name="PICTUREFILESIZE" val="131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_{S_b^3} &#10;=\sum&#10;Z_{\rm class.}&#10;Z_{\rm pert.}&#10;Z_{\rm V} \bar{Z}_{\rm V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64.0005"/>
  <p:tag name="PICTUREFILESIZE" val="1531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_{S^1 \times S^2} &#10;=\sum&#10;Z_{\rm class.}&#10;Z_{\rm pert.}&#10;\left| Z_{\rm V} \right|^2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94.9606"/>
  <p:tag name="PICTUREFILESIZE" val="16278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_{{\rm 4d}\ \mathcal{N}=2} &#10;=\int &#10;Z_{\rm class.}&#10;Z_{\rm pert.}&#10;\left| Z_{\rm inst.} \right|^2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25.9806"/>
  <p:tag name="PICTUREFILESIZE" val="1714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=\lim_{t\rightarrow +0}Z(t)=Z(t)&#10;=\lim_{t\rightarrow\infty}Z(t 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33.0007"/>
  <p:tag name="PICTUREFILESIZE" val="1732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dZ(t)}{dt}&#10;=\int d\Phi\ (QV)e^{-S-tQV}&#10;=\int d\Phi\ Q(V e^{-S-tQV})=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540.9611"/>
  <p:tag name="PICTUREFILESIZE" val="29485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=\int d\Phi &#10;\exp{\left( -S[\Phi ] \right)},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22.9605"/>
  <p:tag name="PICTUREFILESIZE" val="1310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(t)=\int d\Phi &#10;\exp{\left( -S[\Phi ] -tQV[\Phi ] \right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42.9607"/>
  <p:tag name="PICTUREFILESIZE" val="20135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( QS =0)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90.00016"/>
  <p:tag name="PICTUREFILESIZE" val="503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QS[\Phi] =0,\ &#10;Q:{\rm a\ fermionic\ charge},\ &#10;Q^2 =({\rm Bosonic\ sym.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567.0012"/>
  <p:tag name="PICTUREFILESIZE" val="26796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=\lim_{t\rightarrow\infty}\int d\Phi &#10;\exp{\left( -S[\Phi ] -tQV[\Phi ] \right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60.9607"/>
  <p:tag name="PICTUREFILESIZE" val="2129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Phi \rightarrow &#10;\Phi_0 +\frac{1}{\sqrt{t}}\delta \Phi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62.0003"/>
  <p:tag name="PICTUREFILESIZE" val="914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=\sum_{\Phi_0} &#10;\exp{\left( -S[\Phi_0 ] \right)} \cdot&#10;Z_{\rm 1-loop}[\Phi_0 ]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34.9807"/>
  <p:tag name="PICTUREFILESIZE" val="1981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_{\rm 1-loop}[\Phi_0 ]&#10;=\int d\delta\Phi &#10;\exp{\left( \left. -QV[\Phi_0 +\delta\Phi ] &#10;\right|_{\rm Gaussian}\right)}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493.981"/>
  <p:tag name="PICTUREFILESIZE" val="2779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Z\langle \mathcal{O}(\Phi ) \rangle&#10;=\sum_{\Phi_0}&#10; \mathcal{O}(\Phi_0 ) &#10;\exp{\left( -S[\Phi_0 ] \right)} \cdot&#10;Z_{\rm 1-loop}[\Phi_0 ]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465.9609"/>
  <p:tag name="PICTUREFILESIZE" val="2876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. \mathcal{L}_\psi \right|_{\rm Bos.}&#10;= \left| &#10;\sin{\frac{\theta}{2}} D_1 \phi&#10;+\cos{\frac{\theta}{2}} D_2 \phi&#10;+iD_3 \phi&#10;\right|^2&#10;+|\sigma \phi |^2 +|F|^2&#10;+\left|&#10;\cos{\frac{\theta}{2}} D_1 \phi &#10;-\sin{\frac{\theta}{2}} D_2 \phi&#10;+\frac{i\Delta}{Rf(\theta )} \phi &#10;\right|^2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25"/>
  <p:tag name="BOXHEIGHT" val="329"/>
  <p:tag name="BOXFONT" val="10"/>
  <p:tag name="BOXWRAP" val="False"/>
  <p:tag name="WORKAROUNDTRANSPARENCYBUG" val="False"/>
  <p:tag name="ALLOWFONTSUBSTITUTION" val="False"/>
  <p:tag name="BITMAPFORMAT" val="pngmono"/>
  <p:tag name="ORIGWIDTH" val="720"/>
  <p:tag name="PICTUREFILESIZE" val="56011"/>
</p:tagLst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905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3248</TotalTime>
  <Words>1330</Words>
  <Application>Microsoft Office PowerPoint</Application>
  <PresentationFormat>画面に合わせる (4:3)</PresentationFormat>
  <Paragraphs>303</Paragraphs>
  <Slides>42</Slides>
  <Notes>4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42</vt:i4>
      </vt:variant>
    </vt:vector>
  </HeadingPairs>
  <TitlesOfParts>
    <vt:vector size="43" baseType="lpstr">
      <vt:lpstr>Office テーマ</vt:lpstr>
      <vt:lpstr>Higgs branch localization of  3d              theories</vt:lpstr>
      <vt:lpstr>スライド 2</vt:lpstr>
      <vt:lpstr>Our strategy</vt:lpstr>
      <vt:lpstr>Quick Conclusion</vt:lpstr>
      <vt:lpstr>Contents</vt:lpstr>
      <vt:lpstr>Squashed S3 = Sb3  </vt:lpstr>
      <vt:lpstr>              Super Yang-Mills</vt:lpstr>
      <vt:lpstr>Adding CS- &amp; FI-terms</vt:lpstr>
      <vt:lpstr>Adding Matter </vt:lpstr>
      <vt:lpstr>Short summary</vt:lpstr>
      <vt:lpstr>From Coulomb</vt:lpstr>
      <vt:lpstr>From Coulomb to Higgs</vt:lpstr>
      <vt:lpstr>Localized configuration</vt:lpstr>
      <vt:lpstr>スライド 14</vt:lpstr>
      <vt:lpstr>Away from the north and south poles (Cont’d)</vt:lpstr>
      <vt:lpstr>At north pole</vt:lpstr>
      <vt:lpstr>At south pole</vt:lpstr>
      <vt:lpstr>Total expression</vt:lpstr>
      <vt:lpstr>Remarks</vt:lpstr>
      <vt:lpstr>Vortex partition function</vt:lpstr>
      <vt:lpstr>Vortex quantum mechanics</vt:lpstr>
      <vt:lpstr>Vortex partition function</vt:lpstr>
      <vt:lpstr>Identification of parameters</vt:lpstr>
      <vt:lpstr>Mass identification problem</vt:lpstr>
      <vt:lpstr>BPS Wilson loop</vt:lpstr>
      <vt:lpstr>Summary &amp; Outlook</vt:lpstr>
      <vt:lpstr>Summary</vt:lpstr>
      <vt:lpstr>Obvious possible applications</vt:lpstr>
      <vt:lpstr>Some interesting directions</vt:lpstr>
      <vt:lpstr>Thank you</vt:lpstr>
      <vt:lpstr>Appendix</vt:lpstr>
      <vt:lpstr>Localization method</vt:lpstr>
      <vt:lpstr>(Cont’d) Localization method </vt:lpstr>
      <vt:lpstr>Some conventions</vt:lpstr>
      <vt:lpstr>SUSY on 3d manifold</vt:lpstr>
      <vt:lpstr>Action &amp; SUSY trans.(vector)</vt:lpstr>
      <vt:lpstr>Action &amp; SUSY trans.(matter)</vt:lpstr>
      <vt:lpstr>Deformation term for Higgs branch localization</vt:lpstr>
      <vt:lpstr>Vortex quantum mechanics</vt:lpstr>
      <vt:lpstr>Vortex quantum mechanics (Cont’d)</vt:lpstr>
      <vt:lpstr>Vortex quantum mechanics (Cont’d)</vt:lpstr>
      <vt:lpstr>Vortex quantum mechanics (Cont’d)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Mhonda</dc:creator>
  <cp:lastModifiedBy>Mhonda</cp:lastModifiedBy>
  <cp:revision>456</cp:revision>
  <dcterms:created xsi:type="dcterms:W3CDTF">2013-12-02T15:48:17Z</dcterms:created>
  <dcterms:modified xsi:type="dcterms:W3CDTF">2014-02-25T01:29:37Z</dcterms:modified>
</cp:coreProperties>
</file>